
<file path=[Content_Types].xml><?xml version="1.0" encoding="utf-8"?>
<Types xmlns="http://schemas.openxmlformats.org/package/2006/content-types">
  <Default ContentType="image/jpeg" Extension="jpg"/>
  <Default ContentType="application/vnd.openxmlformats-officedocument.vmlDrawing" Extension="vml"/>
  <Default ContentType="application/vnd.openxmlformats-officedocument.oleObject" Extension="bin"/>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oleObject" PartName="/ppt/embeddings/oleObject9.bin"/>
  <Override ContentType="application/vnd.openxmlformats-officedocument.oleObject" PartName="/ppt/embeddings/oleObject3.bin"/>
  <Override ContentType="application/vnd.openxmlformats-officedocument.oleObject" PartName="/ppt/embeddings/oleObject6.bin"/>
  <Override ContentType="application/vnd.openxmlformats-officedocument.oleObject" PartName="/ppt/embeddings/oleObject5.bin"/>
  <Override ContentType="application/vnd.openxmlformats-officedocument.oleObject" PartName="/ppt/embeddings/oleObject4.bin"/>
  <Override ContentType="application/vnd.openxmlformats-officedocument.oleObject" PartName="/ppt/embeddings/oleObject7.bin"/>
  <Override ContentType="application/vnd.openxmlformats-officedocument.oleObject" PartName="/ppt/embeddings/oleObject2.bin"/>
  <Override ContentType="application/vnd.openxmlformats-officedocument.oleObject" PartName="/ppt/embeddings/oleObject10.bin"/>
  <Override ContentType="application/vnd.openxmlformats-officedocument.oleObject" PartName="/ppt/embeddings/oleObject1.bin"/>
  <Override ContentType="application/vnd.openxmlformats-officedocument.oleObject" PartName="/ppt/embeddings/oleObject8.bin"/>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15" roundtripDataSignature="AMtx7mi8DWrM5+mG9pl1OF8LeLok4I7le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customschemas.google.com/relationships/presentationmetadata" Target="metadata"/><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8.png"/><Relationship Id="rId3"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4.png"/><Relationship Id="rId3" Type="http://schemas.openxmlformats.org/officeDocument/2006/relationships/image" Target="../media/image4.png"/><Relationship Id="rId4" Type="http://schemas.openxmlformats.org/officeDocument/2006/relationships/image" Target="../media/image4.png"/><Relationship Id="rId5" Type="http://schemas.openxmlformats.org/officeDocument/2006/relationships/image" Target="../media/image4.png"/><Relationship Id="rId6" Type="http://schemas.openxmlformats.org/officeDocument/2006/relationships/image" Target="../media/image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type="title">
  <p:cSld name="TITLE">
    <p:spTree>
      <p:nvGrpSpPr>
        <p:cNvPr id="11" name="Shape 11"/>
        <p:cNvGrpSpPr/>
        <p:nvPr/>
      </p:nvGrpSpPr>
      <p:grpSpPr>
        <a:xfrm>
          <a:off x="0" y="0"/>
          <a:ext cx="0" cy="0"/>
          <a:chOff x="0" y="0"/>
          <a:chExt cx="0" cy="0"/>
        </a:xfrm>
      </p:grpSpPr>
      <p:sp>
        <p:nvSpPr>
          <p:cNvPr id="12" name="Google Shape;12;p11"/>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1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4" name="Google Shape;14;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texto vertical" type="vertTx">
  <p:cSld name="VERTICAL_TEXT">
    <p:spTree>
      <p:nvGrpSpPr>
        <p:cNvPr id="68" name="Shape 68"/>
        <p:cNvGrpSpPr/>
        <p:nvPr/>
      </p:nvGrpSpPr>
      <p:grpSpPr>
        <a:xfrm>
          <a:off x="0" y="0"/>
          <a:ext cx="0" cy="0"/>
          <a:chOff x="0" y="0"/>
          <a:chExt cx="0" cy="0"/>
        </a:xfrm>
      </p:grpSpPr>
      <p:sp>
        <p:nvSpPr>
          <p:cNvPr id="69" name="Google Shape;69;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20"/>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vertical y texto" type="vertTitleAndTx">
  <p:cSld name="VERTICAL_TITLE_AND_VERTICAL_TEXT">
    <p:spTree>
      <p:nvGrpSpPr>
        <p:cNvPr id="74" name="Shape 74"/>
        <p:cNvGrpSpPr/>
        <p:nvPr/>
      </p:nvGrpSpPr>
      <p:grpSpPr>
        <a:xfrm>
          <a:off x="0" y="0"/>
          <a:ext cx="0" cy="0"/>
          <a:chOff x="0" y="0"/>
          <a:chExt cx="0" cy="0"/>
        </a:xfrm>
      </p:grpSpPr>
      <p:sp>
        <p:nvSpPr>
          <p:cNvPr id="75" name="Google Shape;75;p21"/>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21"/>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17" name="Shape 17"/>
        <p:cNvGrpSpPr/>
        <p:nvPr/>
      </p:nvGrpSpPr>
      <p:grpSpPr>
        <a:xfrm>
          <a:off x="0" y="0"/>
          <a:ext cx="0" cy="0"/>
          <a:chOff x="0" y="0"/>
          <a:chExt cx="0" cy="0"/>
        </a:xfrm>
      </p:grpSpPr>
      <p:sp>
        <p:nvSpPr>
          <p:cNvPr id="18" name="Google Shape;18;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0" name="Google Shape;20;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type="secHead">
  <p:cSld name="SECTION_HEADER">
    <p:spTree>
      <p:nvGrpSpPr>
        <p:cNvPr id="23" name="Shape 23"/>
        <p:cNvGrpSpPr/>
        <p:nvPr/>
      </p:nvGrpSpPr>
      <p:grpSpPr>
        <a:xfrm>
          <a:off x="0" y="0"/>
          <a:ext cx="0" cy="0"/>
          <a:chOff x="0" y="0"/>
          <a:chExt cx="0" cy="0"/>
        </a:xfrm>
      </p:grpSpPr>
      <p:sp>
        <p:nvSpPr>
          <p:cNvPr id="24" name="Google Shape;24;p1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1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26" name="Google Shape;26;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type="twoObj">
  <p:cSld name="TWO_OBJECTS">
    <p:spTree>
      <p:nvGrpSpPr>
        <p:cNvPr id="29" name="Shape 29"/>
        <p:cNvGrpSpPr/>
        <p:nvPr/>
      </p:nvGrpSpPr>
      <p:grpSpPr>
        <a:xfrm>
          <a:off x="0" y="0"/>
          <a:ext cx="0" cy="0"/>
          <a:chOff x="0" y="0"/>
          <a:chExt cx="0" cy="0"/>
        </a:xfrm>
      </p:grpSpPr>
      <p:sp>
        <p:nvSpPr>
          <p:cNvPr id="30" name="Google Shape;30;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14"/>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2" name="Google Shape;32;p14"/>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3" name="Google Shape;33;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36" name="Shape 36"/>
        <p:cNvGrpSpPr/>
        <p:nvPr/>
      </p:nvGrpSpPr>
      <p:grpSpPr>
        <a:xfrm>
          <a:off x="0" y="0"/>
          <a:ext cx="0" cy="0"/>
          <a:chOff x="0" y="0"/>
          <a:chExt cx="0" cy="0"/>
        </a:xfrm>
      </p:grpSpPr>
      <p:sp>
        <p:nvSpPr>
          <p:cNvPr id="37" name="Google Shape;37;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15"/>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39" name="Google Shape;39;p15"/>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0" name="Google Shape;40;p15"/>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1" name="Google Shape;41;p15"/>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2" name="Google Shape;42;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ólo el título" type="titleOnly">
  <p:cSld name="TITLE_ONLY">
    <p:spTree>
      <p:nvGrpSpPr>
        <p:cNvPr id="45" name="Shape 45"/>
        <p:cNvGrpSpPr/>
        <p:nvPr/>
      </p:nvGrpSpPr>
      <p:grpSpPr>
        <a:xfrm>
          <a:off x="0" y="0"/>
          <a:ext cx="0" cy="0"/>
          <a:chOff x="0" y="0"/>
          <a:chExt cx="0" cy="0"/>
        </a:xfrm>
      </p:grpSpPr>
      <p:sp>
        <p:nvSpPr>
          <p:cNvPr id="46" name="Google Shape;46;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blanco" type="blank">
  <p:cSld name="BLANK">
    <p:spTree>
      <p:nvGrpSpPr>
        <p:cNvPr id="50" name="Shape 50"/>
        <p:cNvGrpSpPr/>
        <p:nvPr/>
      </p:nvGrpSpPr>
      <p:grpSpPr>
        <a:xfrm>
          <a:off x="0" y="0"/>
          <a:ext cx="0" cy="0"/>
          <a:chOff x="0" y="0"/>
          <a:chExt cx="0" cy="0"/>
        </a:xfrm>
      </p:grpSpPr>
      <p:sp>
        <p:nvSpPr>
          <p:cNvPr id="51" name="Google Shape;51;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type="objTx">
  <p:cSld name="OBJECT_WITH_CAPTION_TEXT">
    <p:spTree>
      <p:nvGrpSpPr>
        <p:cNvPr id="54" name="Shape 54"/>
        <p:cNvGrpSpPr/>
        <p:nvPr/>
      </p:nvGrpSpPr>
      <p:grpSpPr>
        <a:xfrm>
          <a:off x="0" y="0"/>
          <a:ext cx="0" cy="0"/>
          <a:chOff x="0" y="0"/>
          <a:chExt cx="0" cy="0"/>
        </a:xfrm>
      </p:grpSpPr>
      <p:sp>
        <p:nvSpPr>
          <p:cNvPr id="55" name="Google Shape;55;p18"/>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18"/>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18"/>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título" type="picTx">
  <p:cSld name="PICTURE_WITH_CAPTION_TEXT">
    <p:spTree>
      <p:nvGrpSpPr>
        <p:cNvPr id="61" name="Shape 61"/>
        <p:cNvGrpSpPr/>
        <p:nvPr/>
      </p:nvGrpSpPr>
      <p:grpSpPr>
        <a:xfrm>
          <a:off x="0" y="0"/>
          <a:ext cx="0" cy="0"/>
          <a:chOff x="0" y="0"/>
          <a:chExt cx="0" cy="0"/>
        </a:xfrm>
      </p:grpSpPr>
      <p:sp>
        <p:nvSpPr>
          <p:cNvPr id="62" name="Google Shape;62;p19"/>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9"/>
          <p:cNvSpPr/>
          <p:nvPr>
            <p:ph idx="2" type="pic"/>
          </p:nvPr>
        </p:nvSpPr>
        <p:spPr>
          <a:xfrm>
            <a:off x="1792288" y="612775"/>
            <a:ext cx="5486400" cy="4114800"/>
          </a:xfrm>
          <a:prstGeom prst="rect">
            <a:avLst/>
          </a:prstGeom>
          <a:noFill/>
          <a:ln>
            <a:noFill/>
          </a:ln>
        </p:spPr>
      </p:sp>
      <p:sp>
        <p:nvSpPr>
          <p:cNvPr id="64" name="Google Shape;64;p19"/>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0"/>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vmlDrawing" Target="../drawings/vmlDrawing1.vml"/><Relationship Id="rId4" Type="http://schemas.openxmlformats.org/officeDocument/2006/relationships/oleObject" Target="../embeddings/oleObject1.bin"/><Relationship Id="rId11" Type="http://schemas.openxmlformats.org/officeDocument/2006/relationships/oleObject" Target="../embeddings/oleObject3.bin"/><Relationship Id="rId10" Type="http://schemas.openxmlformats.org/officeDocument/2006/relationships/oleObject" Target="../embeddings/oleObject3.bin"/><Relationship Id="rId12" Type="http://schemas.openxmlformats.org/officeDocument/2006/relationships/image" Target="../media/image1.png"/><Relationship Id="rId9" Type="http://schemas.openxmlformats.org/officeDocument/2006/relationships/image" Target="../media/image8.png"/><Relationship Id="rId5" Type="http://schemas.openxmlformats.org/officeDocument/2006/relationships/oleObject" Target="../embeddings/oleObject1.bin"/><Relationship Id="rId6" Type="http://schemas.openxmlformats.org/officeDocument/2006/relationships/image" Target="../media/image3.png"/><Relationship Id="rId7" Type="http://schemas.openxmlformats.org/officeDocument/2006/relationships/oleObject" Target="../embeddings/oleObject2.bin"/><Relationship Id="rId8"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11" Type="http://schemas.openxmlformats.org/officeDocument/2006/relationships/oleObject" Target="../embeddings/oleObject7.bin"/><Relationship Id="rId10" Type="http://schemas.openxmlformats.org/officeDocument/2006/relationships/oleObject" Target="../embeddings/oleObject6.bin"/><Relationship Id="rId13" Type="http://schemas.openxmlformats.org/officeDocument/2006/relationships/oleObject" Target="../embeddings/oleObject8.bin"/><Relationship Id="rId12" Type="http://schemas.openxmlformats.org/officeDocument/2006/relationships/oleObject" Target="../embeddings/oleObject7.bin"/><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vmlDrawing" Target="../drawings/vmlDrawing2.vml"/><Relationship Id="rId4" Type="http://schemas.openxmlformats.org/officeDocument/2006/relationships/oleObject" Target="../embeddings/oleObject4.bin"/><Relationship Id="rId9" Type="http://schemas.openxmlformats.org/officeDocument/2006/relationships/oleObject" Target="../embeddings/oleObject6.bin"/><Relationship Id="rId15" Type="http://schemas.openxmlformats.org/officeDocument/2006/relationships/oleObject" Target="../embeddings/oleObject9.bin"/><Relationship Id="rId14" Type="http://schemas.openxmlformats.org/officeDocument/2006/relationships/oleObject" Target="../embeddings/oleObject8.bin"/><Relationship Id="rId17" Type="http://schemas.openxmlformats.org/officeDocument/2006/relationships/image" Target="../media/image1.png"/><Relationship Id="rId16" Type="http://schemas.openxmlformats.org/officeDocument/2006/relationships/oleObject" Target="../embeddings/oleObject9.bin"/><Relationship Id="rId5" Type="http://schemas.openxmlformats.org/officeDocument/2006/relationships/oleObject" Target="../embeddings/oleObject4.bin"/><Relationship Id="rId6" Type="http://schemas.openxmlformats.org/officeDocument/2006/relationships/image" Target="../media/image4.png"/><Relationship Id="rId7" Type="http://schemas.openxmlformats.org/officeDocument/2006/relationships/oleObject" Target="../embeddings/oleObject5.bin"/><Relationship Id="rId8" Type="http://schemas.openxmlformats.org/officeDocument/2006/relationships/oleObject" Target="../embeddings/oleObject5.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vmlDrawing" Target="../drawings/vmlDrawing3.vml"/><Relationship Id="rId4" Type="http://schemas.openxmlformats.org/officeDocument/2006/relationships/oleObject" Target="../embeddings/oleObject10.bin"/><Relationship Id="rId5" Type="http://schemas.openxmlformats.org/officeDocument/2006/relationships/oleObject" Target="../embeddings/oleObject10.bin"/><Relationship Id="rId6" Type="http://schemas.openxmlformats.org/officeDocument/2006/relationships/image" Target="../media/image2.png"/><Relationship Id="rId7"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jp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6.jp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32BBED"/>
        </a:solidFill>
      </p:bgPr>
    </p:bg>
    <p:spTree>
      <p:nvGrpSpPr>
        <p:cNvPr id="83" name="Shape 83"/>
        <p:cNvGrpSpPr/>
        <p:nvPr/>
      </p:nvGrpSpPr>
      <p:grpSpPr>
        <a:xfrm>
          <a:off x="0" y="0"/>
          <a:ext cx="0" cy="0"/>
          <a:chOff x="0" y="0"/>
          <a:chExt cx="0" cy="0"/>
        </a:xfrm>
      </p:grpSpPr>
      <p:sp>
        <p:nvSpPr>
          <p:cNvPr id="84" name="Google Shape;84;p1"/>
          <p:cNvSpPr txBox="1"/>
          <p:nvPr/>
        </p:nvSpPr>
        <p:spPr>
          <a:xfrm>
            <a:off x="1551298" y="4528892"/>
            <a:ext cx="6501000" cy="1077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s-ES" sz="3200" u="none" cap="none" strike="noStrike">
                <a:solidFill>
                  <a:schemeClr val="lt1"/>
                </a:solidFill>
                <a:latin typeface="Calibri"/>
                <a:ea typeface="Calibri"/>
                <a:cs typeface="Calibri"/>
                <a:sym typeface="Calibri"/>
              </a:rPr>
              <a:t>CONVOCATORIA 2021</a:t>
            </a:r>
            <a:br>
              <a:rPr b="1" i="0" lang="es-ES" sz="3200" u="none" cap="none" strike="noStrike">
                <a:solidFill>
                  <a:schemeClr val="lt1"/>
                </a:solidFill>
                <a:latin typeface="Calibri"/>
                <a:ea typeface="Calibri"/>
                <a:cs typeface="Calibri"/>
                <a:sym typeface="Calibri"/>
              </a:rPr>
            </a:br>
            <a:r>
              <a:rPr b="1" i="0" lang="es-ES" sz="3200" u="none" cap="none" strike="noStrike">
                <a:solidFill>
                  <a:schemeClr val="lt1"/>
                </a:solidFill>
                <a:latin typeface="Calibri"/>
                <a:ea typeface="Calibri"/>
                <a:cs typeface="Calibri"/>
                <a:sym typeface="Calibri"/>
              </a:rPr>
              <a:t>Resolución SPU N° </a:t>
            </a:r>
            <a:r>
              <a:rPr b="1" lang="es-ES" sz="3200">
                <a:solidFill>
                  <a:schemeClr val="lt1"/>
                </a:solidFill>
                <a:latin typeface="Calibri"/>
                <a:ea typeface="Calibri"/>
                <a:cs typeface="Calibri"/>
                <a:sym typeface="Calibri"/>
              </a:rPr>
              <a:t>119</a:t>
            </a:r>
            <a:r>
              <a:rPr b="1" i="0" lang="es-ES" sz="3200" u="none" cap="none" strike="noStrike">
                <a:solidFill>
                  <a:schemeClr val="lt1"/>
                </a:solidFill>
                <a:latin typeface="Calibri"/>
                <a:ea typeface="Calibri"/>
                <a:cs typeface="Calibri"/>
                <a:sym typeface="Calibri"/>
              </a:rPr>
              <a:t>/2021</a:t>
            </a:r>
            <a:endParaRPr b="1" i="0" sz="3200" u="none" cap="none" strike="noStrike">
              <a:solidFill>
                <a:schemeClr val="lt1"/>
              </a:solidFill>
              <a:latin typeface="Calibri"/>
              <a:ea typeface="Calibri"/>
              <a:cs typeface="Calibri"/>
              <a:sym typeface="Calibri"/>
            </a:endParaRPr>
          </a:p>
        </p:txBody>
      </p:sp>
      <p:pic>
        <p:nvPicPr>
          <p:cNvPr descr="C:\Users\User\Desktop\arg unida.png" id="85" name="Google Shape;85;p1"/>
          <p:cNvPicPr preferRelativeResize="0"/>
          <p:nvPr/>
        </p:nvPicPr>
        <p:blipFill rotWithShape="1">
          <a:blip r:embed="rId3">
            <a:alphaModFix/>
          </a:blip>
          <a:srcRect b="0" l="0" r="0" t="0"/>
          <a:stretch/>
        </p:blipFill>
        <p:spPr>
          <a:xfrm>
            <a:off x="8072462" y="449075"/>
            <a:ext cx="487362" cy="2060575"/>
          </a:xfrm>
          <a:prstGeom prst="rect">
            <a:avLst/>
          </a:prstGeom>
          <a:noFill/>
          <a:ln>
            <a:noFill/>
          </a:ln>
        </p:spPr>
      </p:pic>
      <p:sp>
        <p:nvSpPr>
          <p:cNvPr id="86" name="Google Shape;86;p1"/>
          <p:cNvSpPr/>
          <p:nvPr/>
        </p:nvSpPr>
        <p:spPr>
          <a:xfrm>
            <a:off x="0" y="-427"/>
            <a:ext cx="9144000" cy="214290"/>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87" name="Google Shape;87;p1"/>
          <p:cNvPicPr preferRelativeResize="0"/>
          <p:nvPr/>
        </p:nvPicPr>
        <p:blipFill rotWithShape="1">
          <a:blip r:embed="rId4">
            <a:alphaModFix/>
          </a:blip>
          <a:srcRect b="0" l="0" r="0" t="0"/>
          <a:stretch/>
        </p:blipFill>
        <p:spPr>
          <a:xfrm>
            <a:off x="1417599" y="5923304"/>
            <a:ext cx="6768384" cy="656392"/>
          </a:xfrm>
          <a:prstGeom prst="rect">
            <a:avLst/>
          </a:prstGeom>
          <a:noFill/>
          <a:ln>
            <a:noFill/>
          </a:ln>
        </p:spPr>
      </p:pic>
      <p:sp>
        <p:nvSpPr>
          <p:cNvPr id="88" name="Google Shape;88;p1"/>
          <p:cNvSpPr txBox="1"/>
          <p:nvPr/>
        </p:nvSpPr>
        <p:spPr>
          <a:xfrm>
            <a:off x="905550" y="2890357"/>
            <a:ext cx="7332900" cy="1077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3200">
                <a:solidFill>
                  <a:schemeClr val="lt1"/>
                </a:solidFill>
                <a:latin typeface="Calibri"/>
                <a:ea typeface="Calibri"/>
                <a:cs typeface="Calibri"/>
                <a:sym typeface="Calibri"/>
              </a:rPr>
              <a:t>Voluntariado Universitario</a:t>
            </a:r>
            <a:endParaRPr b="1" sz="3200">
              <a:solidFill>
                <a:schemeClr val="lt1"/>
              </a:solidFill>
              <a:latin typeface="Calibri"/>
              <a:ea typeface="Calibri"/>
              <a:cs typeface="Calibri"/>
              <a:sym typeface="Calibri"/>
            </a:endParaRPr>
          </a:p>
          <a:p>
            <a:pPr indent="0" lvl="0" marL="0" marR="0" rtl="0" algn="ctr">
              <a:spcBef>
                <a:spcPts val="0"/>
              </a:spcBef>
              <a:spcAft>
                <a:spcPts val="0"/>
              </a:spcAft>
              <a:buNone/>
            </a:pPr>
            <a:r>
              <a:rPr b="1" lang="es-ES" sz="3200">
                <a:solidFill>
                  <a:schemeClr val="lt1"/>
                </a:solidFill>
                <a:latin typeface="Calibri"/>
                <a:ea typeface="Calibri"/>
                <a:cs typeface="Calibri"/>
                <a:sym typeface="Calibri"/>
              </a:rPr>
              <a:t>“Universidades Públicamente Solidarias”</a:t>
            </a:r>
            <a:endParaRPr b="1" sz="3200">
              <a:solidFill>
                <a:schemeClr val="lt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2"/>
          <p:cNvSpPr txBox="1"/>
          <p:nvPr/>
        </p:nvSpPr>
        <p:spPr>
          <a:xfrm>
            <a:off x="323528" y="675901"/>
            <a:ext cx="8104984" cy="126188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ES" sz="3800" u="none" cap="none" strike="noStrike">
                <a:solidFill>
                  <a:srgbClr val="9283BE"/>
                </a:solidFill>
                <a:latin typeface="Calibri"/>
                <a:ea typeface="Calibri"/>
                <a:cs typeface="Calibri"/>
                <a:sym typeface="Calibri"/>
              </a:rPr>
              <a:t>CARACTERÍSTICAS DE LOS </a:t>
            </a:r>
            <a:endParaRPr/>
          </a:p>
          <a:p>
            <a:pPr indent="0" lvl="0" marL="0" marR="0" rtl="0" algn="l">
              <a:spcBef>
                <a:spcPts val="0"/>
              </a:spcBef>
              <a:spcAft>
                <a:spcPts val="0"/>
              </a:spcAft>
              <a:buNone/>
            </a:pPr>
            <a:r>
              <a:rPr b="1" lang="es-ES" sz="3800">
                <a:solidFill>
                  <a:srgbClr val="9283BE"/>
                </a:solidFill>
                <a:latin typeface="Calibri"/>
                <a:ea typeface="Calibri"/>
                <a:cs typeface="Calibri"/>
                <a:sym typeface="Calibri"/>
              </a:rPr>
              <a:t>PROYECTOS  </a:t>
            </a:r>
            <a:endParaRPr/>
          </a:p>
        </p:txBody>
      </p:sp>
      <p:sp>
        <p:nvSpPr>
          <p:cNvPr id="94" name="Google Shape;94;p2"/>
          <p:cNvSpPr/>
          <p:nvPr/>
        </p:nvSpPr>
        <p:spPr>
          <a:xfrm>
            <a:off x="0" y="-427"/>
            <a:ext cx="9144000" cy="214290"/>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 name="Google Shape;95;p2"/>
          <p:cNvSpPr/>
          <p:nvPr/>
        </p:nvSpPr>
        <p:spPr>
          <a:xfrm>
            <a:off x="551885" y="2101301"/>
            <a:ext cx="2132100" cy="3464400"/>
          </a:xfrm>
          <a:prstGeom prst="rect">
            <a:avLst/>
          </a:prstGeom>
          <a:solidFill>
            <a:srgbClr val="7865A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6" name="Google Shape;96;p2"/>
          <p:cNvSpPr txBox="1"/>
          <p:nvPr/>
        </p:nvSpPr>
        <p:spPr>
          <a:xfrm>
            <a:off x="544285" y="2334009"/>
            <a:ext cx="2139900" cy="32316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400">
                <a:solidFill>
                  <a:schemeClr val="lt1"/>
                </a:solidFill>
                <a:latin typeface="Calibri"/>
                <a:ea typeface="Calibri"/>
                <a:cs typeface="Calibri"/>
                <a:sym typeface="Calibri"/>
              </a:rPr>
              <a:t>Destinatarios</a:t>
            </a:r>
            <a:endParaRPr b="1" sz="2400">
              <a:solidFill>
                <a:schemeClr val="lt1"/>
              </a:solidFill>
              <a:latin typeface="Calibri"/>
              <a:ea typeface="Calibri"/>
              <a:cs typeface="Calibri"/>
              <a:sym typeface="Calibri"/>
            </a:endParaRPr>
          </a:p>
          <a:p>
            <a:pPr indent="0" lvl="0" marL="0" marR="0" rtl="0" algn="ctr">
              <a:spcBef>
                <a:spcPts val="0"/>
              </a:spcBef>
              <a:spcAft>
                <a:spcPts val="0"/>
              </a:spcAft>
              <a:buNone/>
            </a:pPr>
            <a:br>
              <a:rPr b="1" lang="es-ES" sz="1800">
                <a:solidFill>
                  <a:schemeClr val="lt1"/>
                </a:solidFill>
                <a:latin typeface="Calibri"/>
                <a:ea typeface="Calibri"/>
                <a:cs typeface="Calibri"/>
                <a:sym typeface="Calibri"/>
              </a:rPr>
            </a:br>
            <a:r>
              <a:rPr b="1" lang="es-ES" sz="1800">
                <a:solidFill>
                  <a:schemeClr val="lt1"/>
                </a:solidFill>
                <a:latin typeface="Calibri"/>
                <a:ea typeface="Calibri"/>
                <a:cs typeface="Calibri"/>
                <a:sym typeface="Calibri"/>
              </a:rPr>
              <a:t>Estudiantes, Docentes, investigadores, extensionistas, no docentes de </a:t>
            </a:r>
            <a:r>
              <a:rPr b="1" lang="es-ES" sz="1800">
                <a:solidFill>
                  <a:schemeClr val="lt1"/>
                </a:solidFill>
                <a:latin typeface="Calibri"/>
                <a:ea typeface="Calibri"/>
                <a:cs typeface="Calibri"/>
                <a:sym typeface="Calibri"/>
              </a:rPr>
              <a:t>Universidades de gestión pública, nacionales y provinciales</a:t>
            </a:r>
            <a:endParaRPr b="1" sz="1800">
              <a:solidFill>
                <a:schemeClr val="lt1"/>
              </a:solidFill>
              <a:latin typeface="Calibri"/>
              <a:ea typeface="Calibri"/>
              <a:cs typeface="Calibri"/>
              <a:sym typeface="Calibri"/>
            </a:endParaRPr>
          </a:p>
        </p:txBody>
      </p:sp>
      <p:sp>
        <p:nvSpPr>
          <p:cNvPr id="97" name="Google Shape;97;p2"/>
          <p:cNvSpPr/>
          <p:nvPr/>
        </p:nvSpPr>
        <p:spPr>
          <a:xfrm>
            <a:off x="3059832" y="2530999"/>
            <a:ext cx="3024300" cy="785700"/>
          </a:xfrm>
          <a:prstGeom prst="rect">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8" name="Google Shape;98;p2"/>
          <p:cNvSpPr txBox="1"/>
          <p:nvPr/>
        </p:nvSpPr>
        <p:spPr>
          <a:xfrm>
            <a:off x="6383665" y="3302810"/>
            <a:ext cx="2232248"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000">
                <a:solidFill>
                  <a:schemeClr val="lt1"/>
                </a:solidFill>
                <a:latin typeface="Calibri"/>
                <a:ea typeface="Calibri"/>
                <a:cs typeface="Calibri"/>
                <a:sym typeface="Calibri"/>
              </a:rPr>
              <a:t>…………..</a:t>
            </a:r>
            <a:endParaRPr/>
          </a:p>
          <a:p>
            <a:pPr indent="0" lvl="0" marL="0" marR="0" rtl="0" algn="ctr">
              <a:spcBef>
                <a:spcPts val="0"/>
              </a:spcBef>
              <a:spcAft>
                <a:spcPts val="0"/>
              </a:spcAft>
              <a:buNone/>
            </a:pPr>
            <a:r>
              <a:rPr b="0" lang="es-ES" sz="2000">
                <a:solidFill>
                  <a:schemeClr val="lt1"/>
                </a:solidFill>
                <a:latin typeface="Calibri"/>
                <a:ea typeface="Calibri"/>
                <a:cs typeface="Calibri"/>
                <a:sym typeface="Calibri"/>
              </a:rPr>
              <a:t>…………..</a:t>
            </a:r>
            <a:endParaRPr/>
          </a:p>
        </p:txBody>
      </p:sp>
      <p:sp>
        <p:nvSpPr>
          <p:cNvPr id="99" name="Google Shape;99;p2"/>
          <p:cNvSpPr/>
          <p:nvPr/>
        </p:nvSpPr>
        <p:spPr>
          <a:xfrm>
            <a:off x="3059832" y="4479044"/>
            <a:ext cx="3024336" cy="731254"/>
          </a:xfrm>
          <a:prstGeom prst="rect">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00" name="Google Shape;100;p2"/>
          <p:cNvPicPr preferRelativeResize="0"/>
          <p:nvPr/>
        </p:nvPicPr>
        <p:blipFill rotWithShape="1">
          <a:blip r:embed="rId3">
            <a:alphaModFix/>
          </a:blip>
          <a:srcRect b="0" l="0" r="0" t="0"/>
          <a:stretch/>
        </p:blipFill>
        <p:spPr>
          <a:xfrm>
            <a:off x="7119857" y="279677"/>
            <a:ext cx="1296144" cy="1227354"/>
          </a:xfrm>
          <a:prstGeom prst="rect">
            <a:avLst/>
          </a:prstGeom>
          <a:noFill/>
          <a:ln>
            <a:noFill/>
          </a:ln>
        </p:spPr>
      </p:pic>
      <p:sp>
        <p:nvSpPr>
          <p:cNvPr id="101" name="Google Shape;101;p2"/>
          <p:cNvSpPr txBox="1"/>
          <p:nvPr/>
        </p:nvSpPr>
        <p:spPr>
          <a:xfrm>
            <a:off x="3100767" y="2658643"/>
            <a:ext cx="2942400" cy="523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1400">
                <a:solidFill>
                  <a:srgbClr val="9283BE"/>
                </a:solidFill>
                <a:latin typeface="Calibri"/>
                <a:ea typeface="Calibri"/>
                <a:cs typeface="Calibri"/>
                <a:sym typeface="Calibri"/>
              </a:rPr>
              <a:t>El plazo de ejecución de los proyectos es de entre 6 y 12 meses</a:t>
            </a:r>
            <a:endParaRPr b="1" sz="1400">
              <a:solidFill>
                <a:srgbClr val="9283BE"/>
              </a:solidFill>
              <a:latin typeface="Calibri"/>
              <a:ea typeface="Calibri"/>
              <a:cs typeface="Calibri"/>
              <a:sym typeface="Calibri"/>
            </a:endParaRPr>
          </a:p>
        </p:txBody>
      </p:sp>
      <p:sp>
        <p:nvSpPr>
          <p:cNvPr id="102" name="Google Shape;102;p2"/>
          <p:cNvSpPr txBox="1"/>
          <p:nvPr/>
        </p:nvSpPr>
        <p:spPr>
          <a:xfrm>
            <a:off x="3100767" y="4474228"/>
            <a:ext cx="2942400" cy="738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1400">
                <a:solidFill>
                  <a:srgbClr val="9283BE"/>
                </a:solidFill>
                <a:latin typeface="Calibri"/>
                <a:ea typeface="Calibri"/>
                <a:cs typeface="Calibri"/>
                <a:sym typeface="Calibri"/>
              </a:rPr>
              <a:t>El monto máximo que podrá ser solicitado por proyectos es de hasta pesos $</a:t>
            </a:r>
            <a:r>
              <a:rPr b="1" lang="es-ES" sz="1400">
                <a:solidFill>
                  <a:srgbClr val="9283BE"/>
                </a:solidFill>
                <a:latin typeface="Calibri"/>
                <a:ea typeface="Calibri"/>
                <a:cs typeface="Calibri"/>
                <a:sym typeface="Calibri"/>
              </a:rPr>
              <a:t>12</a:t>
            </a:r>
            <a:r>
              <a:rPr b="1" lang="es-ES" sz="1400">
                <a:solidFill>
                  <a:srgbClr val="9283BE"/>
                </a:solidFill>
                <a:latin typeface="Calibri"/>
                <a:ea typeface="Calibri"/>
                <a:cs typeface="Calibri"/>
                <a:sym typeface="Calibri"/>
              </a:rPr>
              <a:t>0.000.</a:t>
            </a:r>
            <a:endParaRPr b="1" sz="1400">
              <a:solidFill>
                <a:srgbClr val="9283BE"/>
              </a:solidFill>
              <a:latin typeface="Calibri"/>
              <a:ea typeface="Calibri"/>
              <a:cs typeface="Calibri"/>
              <a:sym typeface="Calibri"/>
            </a:endParaRPr>
          </a:p>
        </p:txBody>
      </p:sp>
      <p:sp>
        <p:nvSpPr>
          <p:cNvPr id="103" name="Google Shape;103;p2"/>
          <p:cNvSpPr/>
          <p:nvPr/>
        </p:nvSpPr>
        <p:spPr>
          <a:xfrm>
            <a:off x="6442638" y="2806303"/>
            <a:ext cx="2232247" cy="2247631"/>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4" name="Google Shape;104;p2"/>
          <p:cNvSpPr txBox="1"/>
          <p:nvPr/>
        </p:nvSpPr>
        <p:spPr>
          <a:xfrm>
            <a:off x="6418930" y="3059048"/>
            <a:ext cx="2232248" cy="224676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000">
                <a:solidFill>
                  <a:schemeClr val="lt1"/>
                </a:solidFill>
                <a:latin typeface="Calibri"/>
                <a:ea typeface="Calibri"/>
                <a:cs typeface="Calibri"/>
                <a:sym typeface="Calibri"/>
              </a:rPr>
              <a:t>Partida presupuestaria total de la convocatoria PESOS $102.120.000</a:t>
            </a:r>
            <a:endParaRPr b="1" sz="2000">
              <a:solidFill>
                <a:schemeClr val="lt1"/>
              </a:solidFill>
              <a:latin typeface="Calibri"/>
              <a:ea typeface="Calibri"/>
              <a:cs typeface="Calibri"/>
              <a:sym typeface="Calibri"/>
            </a:endParaRPr>
          </a:p>
          <a:p>
            <a:pPr indent="0" lvl="0" marL="0" marR="0" rtl="0" algn="ctr">
              <a:spcBef>
                <a:spcPts val="0"/>
              </a:spcBef>
              <a:spcAft>
                <a:spcPts val="0"/>
              </a:spcAft>
              <a:buNone/>
            </a:pPr>
            <a:r>
              <a:t/>
            </a:r>
            <a:endParaRPr b="0" sz="2000">
              <a:solidFill>
                <a:schemeClr val="lt1"/>
              </a:solidFill>
              <a:latin typeface="Calibri"/>
              <a:ea typeface="Calibri"/>
              <a:cs typeface="Calibri"/>
              <a:sym typeface="Calibri"/>
            </a:endParaRPr>
          </a:p>
        </p:txBody>
      </p:sp>
      <p:grpSp>
        <p:nvGrpSpPr>
          <p:cNvPr id="105" name="Google Shape;105;p2"/>
          <p:cNvGrpSpPr/>
          <p:nvPr/>
        </p:nvGrpSpPr>
        <p:grpSpPr>
          <a:xfrm>
            <a:off x="0" y="6108575"/>
            <a:ext cx="9144000" cy="785700"/>
            <a:chOff x="0" y="6108575"/>
            <a:chExt cx="9144000" cy="785700"/>
          </a:xfrm>
        </p:grpSpPr>
        <p:sp>
          <p:nvSpPr>
            <p:cNvPr id="106" name="Google Shape;106;p2"/>
            <p:cNvSpPr/>
            <p:nvPr/>
          </p:nvSpPr>
          <p:spPr>
            <a:xfrm>
              <a:off x="0" y="6108575"/>
              <a:ext cx="9144000" cy="785700"/>
            </a:xfrm>
            <a:prstGeom prst="rect">
              <a:avLst/>
            </a:prstGeom>
            <a:solidFill>
              <a:srgbClr val="32BBED"/>
            </a:solidFill>
            <a:ln cap="flat" cmpd="sng" w="9525">
              <a:solidFill>
                <a:srgbClr val="32BBE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7" name="Google Shape;107;p2"/>
            <p:cNvPicPr preferRelativeResize="0"/>
            <p:nvPr/>
          </p:nvPicPr>
          <p:blipFill rotWithShape="1">
            <a:blip r:embed="rId4">
              <a:alphaModFix/>
            </a:blip>
            <a:srcRect b="0" l="0" r="0" t="0"/>
            <a:stretch/>
          </p:blipFill>
          <p:spPr>
            <a:xfrm>
              <a:off x="1417599" y="6163001"/>
              <a:ext cx="6768384" cy="656392"/>
            </a:xfrm>
            <a:prstGeom prst="rect">
              <a:avLst/>
            </a:prstGeom>
            <a:noFill/>
            <a:ln>
              <a:noFill/>
            </a:ln>
          </p:spPr>
        </p:pic>
      </p:grpSp>
      <p:sp>
        <p:nvSpPr>
          <p:cNvPr id="108" name="Google Shape;108;p2"/>
          <p:cNvSpPr txBox="1"/>
          <p:nvPr/>
        </p:nvSpPr>
        <p:spPr>
          <a:xfrm>
            <a:off x="3141767" y="3636318"/>
            <a:ext cx="2942400" cy="523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1400">
                <a:solidFill>
                  <a:srgbClr val="9283BE"/>
                </a:solidFill>
                <a:latin typeface="Calibri"/>
                <a:ea typeface="Calibri"/>
                <a:cs typeface="Calibri"/>
                <a:sym typeface="Calibri"/>
              </a:rPr>
              <a:t>El plazo de ejecución de los proyectos es de entre 6 y 12 meses</a:t>
            </a:r>
            <a:endParaRPr b="1" sz="1400">
              <a:solidFill>
                <a:srgbClr val="9283BE"/>
              </a:solidFill>
              <a:latin typeface="Calibri"/>
              <a:ea typeface="Calibri"/>
              <a:cs typeface="Calibri"/>
              <a:sym typeface="Calibri"/>
            </a:endParaRPr>
          </a:p>
        </p:txBody>
      </p:sp>
      <p:sp>
        <p:nvSpPr>
          <p:cNvPr id="109" name="Google Shape;109;p2"/>
          <p:cNvSpPr/>
          <p:nvPr/>
        </p:nvSpPr>
        <p:spPr>
          <a:xfrm>
            <a:off x="3051245" y="3477924"/>
            <a:ext cx="3024300" cy="785700"/>
          </a:xfrm>
          <a:prstGeom prst="rect">
            <a:avLst/>
          </a:prstGeom>
          <a:solidFill>
            <a:srgbClr val="D8D8D8"/>
          </a:solidFill>
          <a:ln>
            <a:noFill/>
          </a:ln>
        </p:spPr>
        <p:txBody>
          <a:bodyPr anchorCtr="0" anchor="ctr" bIns="45700" lIns="91425" spcFirstLastPara="1" rIns="91425" wrap="square" tIns="45700">
            <a:noAutofit/>
          </a:bodyPr>
          <a:lstStyle/>
          <a:p>
            <a:pPr indent="0" lvl="0" marL="0" marR="0" rtl="0" algn="l">
              <a:spcBef>
                <a:spcPts val="0"/>
              </a:spcBef>
              <a:spcAft>
                <a:spcPts val="0"/>
              </a:spcAft>
              <a:buClr>
                <a:srgbClr val="000000"/>
              </a:buClr>
              <a:buFont typeface="Arial"/>
              <a:buNone/>
            </a:pPr>
            <a:r>
              <a:rPr b="1" lang="es-ES">
                <a:solidFill>
                  <a:srgbClr val="9283BE"/>
                </a:solidFill>
                <a:latin typeface="Calibri"/>
                <a:ea typeface="Calibri"/>
                <a:cs typeface="Calibri"/>
                <a:sym typeface="Calibri"/>
              </a:rPr>
              <a:t>Se debe contar con un docente responsable por proyecto y se debe articular con una organización/institución del área.</a:t>
            </a:r>
            <a:endParaRPr b="1">
              <a:solidFill>
                <a:srgbClr val="9283BE"/>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3"/>
          <p:cNvSpPr txBox="1"/>
          <p:nvPr/>
        </p:nvSpPr>
        <p:spPr>
          <a:xfrm>
            <a:off x="1097933" y="1749081"/>
            <a:ext cx="6498403" cy="163356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ES" sz="2000">
                <a:solidFill>
                  <a:srgbClr val="9283BE"/>
                </a:solidFill>
                <a:latin typeface="Calibri"/>
                <a:ea typeface="Calibri"/>
                <a:cs typeface="Calibri"/>
                <a:sym typeface="Calibri"/>
              </a:rPr>
              <a:t>Profundizar la vinculación de las Universidades Públicas Nacionales y Provinciales, e Institutos Universitarios Nacionales con las comunidades en las cuales se producen intercambios, a través de propuestas orientadas a mejorar la calidad de vida de su población. </a:t>
            </a:r>
            <a:endParaRPr sz="2000">
              <a:solidFill>
                <a:srgbClr val="9283BE"/>
              </a:solidFill>
              <a:latin typeface="Calibri"/>
              <a:ea typeface="Calibri"/>
              <a:cs typeface="Calibri"/>
              <a:sym typeface="Calibri"/>
            </a:endParaRPr>
          </a:p>
        </p:txBody>
      </p:sp>
      <p:sp>
        <p:nvSpPr>
          <p:cNvPr id="115" name="Google Shape;115;p3"/>
          <p:cNvSpPr txBox="1"/>
          <p:nvPr/>
        </p:nvSpPr>
        <p:spPr>
          <a:xfrm>
            <a:off x="1081373" y="3507327"/>
            <a:ext cx="6816044" cy="13233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ES" sz="2000">
                <a:solidFill>
                  <a:srgbClr val="9283BE"/>
                </a:solidFill>
                <a:latin typeface="Calibri"/>
                <a:ea typeface="Calibri"/>
                <a:cs typeface="Calibri"/>
                <a:sym typeface="Calibri"/>
              </a:rPr>
              <a:t>Incentivar el compromiso de la comunidad universitaria con la realidad social, promoviendo su participación solidaria, orientada al desarrollo de sus capacidades en pos de mejorar su entorno.</a:t>
            </a:r>
            <a:endParaRPr sz="2000">
              <a:solidFill>
                <a:srgbClr val="9283BE"/>
              </a:solidFill>
              <a:latin typeface="Calibri"/>
              <a:ea typeface="Calibri"/>
              <a:cs typeface="Calibri"/>
              <a:sym typeface="Calibri"/>
            </a:endParaRPr>
          </a:p>
        </p:txBody>
      </p:sp>
      <p:cxnSp>
        <p:nvCxnSpPr>
          <p:cNvPr id="116" name="Google Shape;116;p3"/>
          <p:cNvCxnSpPr/>
          <p:nvPr/>
        </p:nvCxnSpPr>
        <p:spPr>
          <a:xfrm rot="10800000">
            <a:off x="1177027" y="3382642"/>
            <a:ext cx="6624736" cy="0"/>
          </a:xfrm>
          <a:prstGeom prst="straightConnector1">
            <a:avLst/>
          </a:prstGeom>
          <a:noFill/>
          <a:ln cap="flat" cmpd="sng" w="19050">
            <a:solidFill>
              <a:srgbClr val="9283BE"/>
            </a:solidFill>
            <a:prstDash val="dash"/>
            <a:round/>
            <a:headEnd len="sm" w="sm" type="none"/>
            <a:tailEnd len="sm" w="sm" type="none"/>
          </a:ln>
        </p:spPr>
      </p:cxnSp>
      <p:cxnSp>
        <p:nvCxnSpPr>
          <p:cNvPr id="117" name="Google Shape;117;p3"/>
          <p:cNvCxnSpPr/>
          <p:nvPr/>
        </p:nvCxnSpPr>
        <p:spPr>
          <a:xfrm rot="10800000">
            <a:off x="1162294" y="4830726"/>
            <a:ext cx="6624736" cy="0"/>
          </a:xfrm>
          <a:prstGeom prst="straightConnector1">
            <a:avLst/>
          </a:prstGeom>
          <a:noFill/>
          <a:ln cap="flat" cmpd="sng" w="19050">
            <a:solidFill>
              <a:srgbClr val="9283BE"/>
            </a:solidFill>
            <a:prstDash val="dash"/>
            <a:round/>
            <a:headEnd len="sm" w="sm" type="none"/>
            <a:tailEnd len="sm" w="sm" type="none"/>
          </a:ln>
        </p:spPr>
      </p:cxnSp>
      <p:graphicFrame>
        <p:nvGraphicFramePr>
          <p:cNvPr id="118" name="Google Shape;118;p3"/>
          <p:cNvGraphicFramePr/>
          <p:nvPr/>
        </p:nvGraphicFramePr>
        <p:xfrm>
          <a:off x="627212" y="2212900"/>
          <a:ext cx="404622" cy="401552"/>
        </p:xfrm>
        <a:graphic>
          <a:graphicData uri="http://schemas.openxmlformats.org/presentationml/2006/ole">
            <mc:AlternateContent>
              <mc:Choice Requires="v">
                <p:oleObj r:id="rId4" imgH="401552" imgW="404622" progId="CorelDraw.Graphic.22" spid="_x0000_s1">
                  <p:embed/>
                </p:oleObj>
              </mc:Choice>
              <mc:Fallback>
                <p:oleObj r:id="rId5" imgH="401552" imgW="404622" progId="CorelDraw.Graphic.22">
                  <p:embed/>
                  <p:pic>
                    <p:nvPicPr>
                      <p:cNvPr id="118" name="Google Shape;118;p3"/>
                      <p:cNvPicPr preferRelativeResize="0"/>
                      <p:nvPr/>
                    </p:nvPicPr>
                    <p:blipFill rotWithShape="1">
                      <a:blip r:embed="rId6">
                        <a:alphaModFix/>
                      </a:blip>
                      <a:srcRect b="0" l="0" r="0" t="0"/>
                      <a:stretch/>
                    </p:blipFill>
                    <p:spPr>
                      <a:xfrm>
                        <a:off x="627212" y="2212900"/>
                        <a:ext cx="404622" cy="401552"/>
                      </a:xfrm>
                      <a:prstGeom prst="rect">
                        <a:avLst/>
                      </a:prstGeom>
                      <a:noFill/>
                      <a:ln>
                        <a:noFill/>
                      </a:ln>
                    </p:spPr>
                  </p:pic>
                </p:oleObj>
              </mc:Fallback>
            </mc:AlternateContent>
          </a:graphicData>
        </a:graphic>
      </p:graphicFrame>
      <p:graphicFrame>
        <p:nvGraphicFramePr>
          <p:cNvPr id="119" name="Google Shape;119;p3"/>
          <p:cNvGraphicFramePr/>
          <p:nvPr/>
        </p:nvGraphicFramePr>
        <p:xfrm>
          <a:off x="647662" y="3849167"/>
          <a:ext cx="332418" cy="315091"/>
        </p:xfrm>
        <a:graphic>
          <a:graphicData uri="http://schemas.openxmlformats.org/presentationml/2006/ole">
            <mc:AlternateContent>
              <mc:Choice Requires="v">
                <p:oleObj r:id="rId7" imgH="315091" imgW="332418" progId="CorelDraw.Graphic.22" spid="_x0000_s2">
                  <p:embed/>
                </p:oleObj>
              </mc:Choice>
              <mc:Fallback>
                <p:oleObj r:id="rId8" imgH="315091" imgW="332418" progId="CorelDraw.Graphic.22">
                  <p:embed/>
                  <p:pic>
                    <p:nvPicPr>
                      <p:cNvPr id="119" name="Google Shape;119;p3"/>
                      <p:cNvPicPr preferRelativeResize="0"/>
                      <p:nvPr/>
                    </p:nvPicPr>
                    <p:blipFill rotWithShape="1">
                      <a:blip r:embed="rId9">
                        <a:alphaModFix/>
                      </a:blip>
                      <a:srcRect b="0" l="0" r="0" t="0"/>
                      <a:stretch/>
                    </p:blipFill>
                    <p:spPr>
                      <a:xfrm>
                        <a:off x="647662" y="3849167"/>
                        <a:ext cx="332418" cy="315091"/>
                      </a:xfrm>
                      <a:prstGeom prst="rect">
                        <a:avLst/>
                      </a:prstGeom>
                      <a:noFill/>
                      <a:ln>
                        <a:noFill/>
                      </a:ln>
                    </p:spPr>
                  </p:pic>
                </p:oleObj>
              </mc:Fallback>
            </mc:AlternateContent>
          </a:graphicData>
        </a:graphic>
      </p:graphicFrame>
      <p:sp>
        <p:nvSpPr>
          <p:cNvPr id="120" name="Google Shape;120;p3"/>
          <p:cNvSpPr txBox="1"/>
          <p:nvPr/>
        </p:nvSpPr>
        <p:spPr>
          <a:xfrm>
            <a:off x="422170" y="642918"/>
            <a:ext cx="8104984" cy="67710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3800">
                <a:solidFill>
                  <a:srgbClr val="9283BE"/>
                </a:solidFill>
                <a:latin typeface="Calibri"/>
                <a:ea typeface="Calibri"/>
                <a:cs typeface="Calibri"/>
                <a:sym typeface="Calibri"/>
              </a:rPr>
              <a:t>OBJETIVOS </a:t>
            </a:r>
            <a:endParaRPr b="1" sz="3800">
              <a:solidFill>
                <a:srgbClr val="9283BE"/>
              </a:solidFill>
              <a:latin typeface="Calibri"/>
              <a:ea typeface="Calibri"/>
              <a:cs typeface="Calibri"/>
              <a:sym typeface="Calibri"/>
            </a:endParaRPr>
          </a:p>
        </p:txBody>
      </p:sp>
      <p:sp>
        <p:nvSpPr>
          <p:cNvPr id="121" name="Google Shape;121;p3"/>
          <p:cNvSpPr/>
          <p:nvPr/>
        </p:nvSpPr>
        <p:spPr>
          <a:xfrm>
            <a:off x="0" y="-427"/>
            <a:ext cx="9144000" cy="214290"/>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aphicFrame>
        <p:nvGraphicFramePr>
          <p:cNvPr id="122" name="Google Shape;122;p3"/>
          <p:cNvGraphicFramePr/>
          <p:nvPr/>
        </p:nvGraphicFramePr>
        <p:xfrm>
          <a:off x="693311" y="5237360"/>
          <a:ext cx="404622" cy="401552"/>
        </p:xfrm>
        <a:graphic>
          <a:graphicData uri="http://schemas.openxmlformats.org/presentationml/2006/ole">
            <mc:AlternateContent>
              <mc:Choice Requires="v">
                <p:oleObj r:id="rId10" imgH="401552" imgW="404622" progId="CorelDraw.Graphic.22" spid="_x0000_s3">
                  <p:embed/>
                </p:oleObj>
              </mc:Choice>
              <mc:Fallback>
                <p:oleObj r:id="rId11" imgH="401552" imgW="404622" progId="CorelDraw.Graphic.22">
                  <p:embed/>
                  <p:pic>
                    <p:nvPicPr>
                      <p:cNvPr id="122" name="Google Shape;122;p3"/>
                      <p:cNvPicPr preferRelativeResize="0"/>
                      <p:nvPr/>
                    </p:nvPicPr>
                    <p:blipFill rotWithShape="1">
                      <a:blip r:embed="rId6">
                        <a:alphaModFix/>
                      </a:blip>
                      <a:srcRect b="0" l="0" r="0" t="0"/>
                      <a:stretch/>
                    </p:blipFill>
                    <p:spPr>
                      <a:xfrm>
                        <a:off x="693311" y="5237360"/>
                        <a:ext cx="404622" cy="401552"/>
                      </a:xfrm>
                      <a:prstGeom prst="rect">
                        <a:avLst/>
                      </a:prstGeom>
                      <a:noFill/>
                      <a:ln>
                        <a:noFill/>
                      </a:ln>
                    </p:spPr>
                  </p:pic>
                </p:oleObj>
              </mc:Fallback>
            </mc:AlternateContent>
          </a:graphicData>
        </a:graphic>
      </p:graphicFrame>
      <p:sp>
        <p:nvSpPr>
          <p:cNvPr id="123" name="Google Shape;123;p3"/>
          <p:cNvSpPr txBox="1"/>
          <p:nvPr/>
        </p:nvSpPr>
        <p:spPr>
          <a:xfrm>
            <a:off x="1081373" y="4814589"/>
            <a:ext cx="6816044" cy="101562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ES" sz="2000">
                <a:solidFill>
                  <a:srgbClr val="9283BE"/>
                </a:solidFill>
                <a:latin typeface="Calibri"/>
                <a:ea typeface="Calibri"/>
                <a:cs typeface="Calibri"/>
                <a:sym typeface="Calibri"/>
              </a:rPr>
              <a:t>Fomentar el desarrollo de acciones concretas, articuladas con diferentes actores sociales, que permitan a las y los estudiantes el ejercicio de la asociatividad y la práctica solidaria concreta</a:t>
            </a:r>
            <a:endParaRPr sz="2000">
              <a:solidFill>
                <a:srgbClr val="9283BE"/>
              </a:solidFill>
              <a:latin typeface="Calibri"/>
              <a:ea typeface="Calibri"/>
              <a:cs typeface="Calibri"/>
              <a:sym typeface="Calibri"/>
            </a:endParaRPr>
          </a:p>
        </p:txBody>
      </p:sp>
      <p:grpSp>
        <p:nvGrpSpPr>
          <p:cNvPr id="124" name="Google Shape;124;p3"/>
          <p:cNvGrpSpPr/>
          <p:nvPr/>
        </p:nvGrpSpPr>
        <p:grpSpPr>
          <a:xfrm>
            <a:off x="0" y="6108575"/>
            <a:ext cx="9144000" cy="785700"/>
            <a:chOff x="0" y="6108575"/>
            <a:chExt cx="9144000" cy="785700"/>
          </a:xfrm>
        </p:grpSpPr>
        <p:sp>
          <p:nvSpPr>
            <p:cNvPr id="125" name="Google Shape;125;p3"/>
            <p:cNvSpPr/>
            <p:nvPr/>
          </p:nvSpPr>
          <p:spPr>
            <a:xfrm>
              <a:off x="0" y="6108575"/>
              <a:ext cx="9144000" cy="785700"/>
            </a:xfrm>
            <a:prstGeom prst="rect">
              <a:avLst/>
            </a:prstGeom>
            <a:solidFill>
              <a:srgbClr val="32BBED"/>
            </a:solidFill>
            <a:ln cap="flat" cmpd="sng" w="9525">
              <a:solidFill>
                <a:srgbClr val="32BBE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6" name="Google Shape;126;p3"/>
            <p:cNvPicPr preferRelativeResize="0"/>
            <p:nvPr/>
          </p:nvPicPr>
          <p:blipFill rotWithShape="1">
            <a:blip r:embed="rId12">
              <a:alphaModFix/>
            </a:blip>
            <a:srcRect b="0" l="0" r="0" t="0"/>
            <a:stretch/>
          </p:blipFill>
          <p:spPr>
            <a:xfrm>
              <a:off x="1417599" y="6163001"/>
              <a:ext cx="6768384" cy="656392"/>
            </a:xfrm>
            <a:prstGeom prst="rect">
              <a:avLst/>
            </a:prstGeom>
            <a:noFill/>
            <a:ln>
              <a:noFill/>
            </a:ln>
          </p:spPr>
        </p:pic>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4"/>
          <p:cNvSpPr txBox="1"/>
          <p:nvPr/>
        </p:nvSpPr>
        <p:spPr>
          <a:xfrm>
            <a:off x="422170" y="642918"/>
            <a:ext cx="8104984" cy="67710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3800">
                <a:solidFill>
                  <a:srgbClr val="9283BE"/>
                </a:solidFill>
                <a:latin typeface="Calibri"/>
                <a:ea typeface="Calibri"/>
                <a:cs typeface="Calibri"/>
                <a:sym typeface="Calibri"/>
              </a:rPr>
              <a:t>EJES TEMÁTICOS</a:t>
            </a:r>
            <a:endParaRPr b="1" sz="3800">
              <a:solidFill>
                <a:srgbClr val="9283BE"/>
              </a:solidFill>
              <a:latin typeface="Calibri"/>
              <a:ea typeface="Calibri"/>
              <a:cs typeface="Calibri"/>
              <a:sym typeface="Calibri"/>
            </a:endParaRPr>
          </a:p>
        </p:txBody>
      </p:sp>
      <p:sp>
        <p:nvSpPr>
          <p:cNvPr id="132" name="Google Shape;132;p4"/>
          <p:cNvSpPr txBox="1"/>
          <p:nvPr/>
        </p:nvSpPr>
        <p:spPr>
          <a:xfrm>
            <a:off x="422170" y="1218818"/>
            <a:ext cx="8104984" cy="584775"/>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1" lang="es-ES" sz="1600">
                <a:solidFill>
                  <a:srgbClr val="A5A5A5"/>
                </a:solidFill>
                <a:latin typeface="Calibri"/>
                <a:ea typeface="Calibri"/>
                <a:cs typeface="Calibri"/>
                <a:sym typeface="Calibri"/>
              </a:rPr>
              <a:t>Cada equipo podrá seleccionar la línea que considere pertinente, con su correspondiente justificación. Los mismo no son excluyentes.</a:t>
            </a:r>
            <a:endParaRPr b="1" sz="1600">
              <a:solidFill>
                <a:srgbClr val="A5A5A5"/>
              </a:solidFill>
              <a:latin typeface="Calibri"/>
              <a:ea typeface="Calibri"/>
              <a:cs typeface="Calibri"/>
              <a:sym typeface="Calibri"/>
            </a:endParaRPr>
          </a:p>
        </p:txBody>
      </p:sp>
      <p:sp>
        <p:nvSpPr>
          <p:cNvPr id="133" name="Google Shape;133;p4"/>
          <p:cNvSpPr txBox="1"/>
          <p:nvPr/>
        </p:nvSpPr>
        <p:spPr>
          <a:xfrm>
            <a:off x="828788" y="2060848"/>
            <a:ext cx="2879116"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2000">
                <a:solidFill>
                  <a:srgbClr val="9283BE"/>
                </a:solidFill>
                <a:latin typeface="Calibri"/>
                <a:ea typeface="Calibri"/>
                <a:cs typeface="Calibri"/>
                <a:sym typeface="Calibri"/>
              </a:rPr>
              <a:t>Economía Popular</a:t>
            </a:r>
            <a:endParaRPr/>
          </a:p>
        </p:txBody>
      </p:sp>
      <p:graphicFrame>
        <p:nvGraphicFramePr>
          <p:cNvPr id="134" name="Google Shape;134;p4"/>
          <p:cNvGraphicFramePr/>
          <p:nvPr/>
        </p:nvGraphicFramePr>
        <p:xfrm>
          <a:off x="480140" y="2132856"/>
          <a:ext cx="348648" cy="313278"/>
        </p:xfrm>
        <a:graphic>
          <a:graphicData uri="http://schemas.openxmlformats.org/presentationml/2006/ole">
            <mc:AlternateContent>
              <mc:Choice Requires="v">
                <p:oleObj r:id="rId4" imgH="313278" imgW="348648" progId="CorelDraw.Graphic.22" spid="_x0000_s1">
                  <p:embed/>
                </p:oleObj>
              </mc:Choice>
              <mc:Fallback>
                <p:oleObj r:id="rId5" imgH="313278" imgW="348648" progId="CorelDraw.Graphic.22">
                  <p:embed/>
                  <p:pic>
                    <p:nvPicPr>
                      <p:cNvPr id="134" name="Google Shape;134;p4"/>
                      <p:cNvPicPr preferRelativeResize="0"/>
                      <p:nvPr/>
                    </p:nvPicPr>
                    <p:blipFill rotWithShape="1">
                      <a:blip r:embed="rId6">
                        <a:alphaModFix/>
                      </a:blip>
                      <a:srcRect b="0" l="0" r="0" t="0"/>
                      <a:stretch/>
                    </p:blipFill>
                    <p:spPr>
                      <a:xfrm>
                        <a:off x="480140" y="2132856"/>
                        <a:ext cx="348648" cy="313278"/>
                      </a:xfrm>
                      <a:prstGeom prst="rect">
                        <a:avLst/>
                      </a:prstGeom>
                      <a:noFill/>
                      <a:ln>
                        <a:noFill/>
                      </a:ln>
                    </p:spPr>
                  </p:pic>
                </p:oleObj>
              </mc:Fallback>
            </mc:AlternateContent>
          </a:graphicData>
        </a:graphic>
      </p:graphicFrame>
      <p:graphicFrame>
        <p:nvGraphicFramePr>
          <p:cNvPr id="135" name="Google Shape;135;p4"/>
          <p:cNvGraphicFramePr/>
          <p:nvPr/>
        </p:nvGraphicFramePr>
        <p:xfrm>
          <a:off x="485318" y="3511179"/>
          <a:ext cx="348648" cy="313278"/>
        </p:xfrm>
        <a:graphic>
          <a:graphicData uri="http://schemas.openxmlformats.org/presentationml/2006/ole">
            <mc:AlternateContent>
              <mc:Choice Requires="v">
                <p:oleObj r:id="rId7" imgH="313278" imgW="348648" progId="CorelDraw.Graphic.22" spid="_x0000_s2">
                  <p:embed/>
                </p:oleObj>
              </mc:Choice>
              <mc:Fallback>
                <p:oleObj r:id="rId8" imgH="313278" imgW="348648" progId="CorelDraw.Graphic.22">
                  <p:embed/>
                  <p:pic>
                    <p:nvPicPr>
                      <p:cNvPr id="135" name="Google Shape;135;p4"/>
                      <p:cNvPicPr preferRelativeResize="0"/>
                      <p:nvPr/>
                    </p:nvPicPr>
                    <p:blipFill rotWithShape="1">
                      <a:blip r:embed="rId6">
                        <a:alphaModFix/>
                      </a:blip>
                      <a:srcRect b="0" l="0" r="0" t="0"/>
                      <a:stretch/>
                    </p:blipFill>
                    <p:spPr>
                      <a:xfrm>
                        <a:off x="485318" y="3511179"/>
                        <a:ext cx="348648" cy="313278"/>
                      </a:xfrm>
                      <a:prstGeom prst="rect">
                        <a:avLst/>
                      </a:prstGeom>
                      <a:noFill/>
                      <a:ln>
                        <a:noFill/>
                      </a:ln>
                    </p:spPr>
                  </p:pic>
                </p:oleObj>
              </mc:Fallback>
            </mc:AlternateContent>
          </a:graphicData>
        </a:graphic>
      </p:graphicFrame>
      <p:sp>
        <p:nvSpPr>
          <p:cNvPr id="136" name="Google Shape;136;p4"/>
          <p:cNvSpPr/>
          <p:nvPr/>
        </p:nvSpPr>
        <p:spPr>
          <a:xfrm>
            <a:off x="0" y="-427"/>
            <a:ext cx="9144000" cy="214290"/>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aphicFrame>
        <p:nvGraphicFramePr>
          <p:cNvPr id="137" name="Google Shape;137;p4"/>
          <p:cNvGraphicFramePr/>
          <p:nvPr/>
        </p:nvGraphicFramePr>
        <p:xfrm>
          <a:off x="480140" y="4509120"/>
          <a:ext cx="348648" cy="313278"/>
        </p:xfrm>
        <a:graphic>
          <a:graphicData uri="http://schemas.openxmlformats.org/presentationml/2006/ole">
            <mc:AlternateContent>
              <mc:Choice Requires="v">
                <p:oleObj r:id="rId9" imgH="313278" imgW="348648" progId="CorelDraw.Graphic.22" spid="_x0000_s3">
                  <p:embed/>
                </p:oleObj>
              </mc:Choice>
              <mc:Fallback>
                <p:oleObj r:id="rId10" imgH="313278" imgW="348648" progId="CorelDraw.Graphic.22">
                  <p:embed/>
                  <p:pic>
                    <p:nvPicPr>
                      <p:cNvPr id="137" name="Google Shape;137;p4"/>
                      <p:cNvPicPr preferRelativeResize="0"/>
                      <p:nvPr/>
                    </p:nvPicPr>
                    <p:blipFill rotWithShape="1">
                      <a:blip r:embed="rId6">
                        <a:alphaModFix/>
                      </a:blip>
                      <a:srcRect b="0" l="0" r="0" t="0"/>
                      <a:stretch/>
                    </p:blipFill>
                    <p:spPr>
                      <a:xfrm>
                        <a:off x="480140" y="4509120"/>
                        <a:ext cx="348648" cy="313278"/>
                      </a:xfrm>
                      <a:prstGeom prst="rect">
                        <a:avLst/>
                      </a:prstGeom>
                      <a:noFill/>
                      <a:ln>
                        <a:noFill/>
                      </a:ln>
                    </p:spPr>
                  </p:pic>
                </p:oleObj>
              </mc:Fallback>
            </mc:AlternateContent>
          </a:graphicData>
        </a:graphic>
      </p:graphicFrame>
      <p:graphicFrame>
        <p:nvGraphicFramePr>
          <p:cNvPr id="138" name="Google Shape;138;p4"/>
          <p:cNvGraphicFramePr/>
          <p:nvPr/>
        </p:nvGraphicFramePr>
        <p:xfrm>
          <a:off x="467544" y="2559378"/>
          <a:ext cx="348648" cy="313278"/>
        </p:xfrm>
        <a:graphic>
          <a:graphicData uri="http://schemas.openxmlformats.org/presentationml/2006/ole">
            <mc:AlternateContent>
              <mc:Choice Requires="v">
                <p:oleObj r:id="rId11" imgH="313278" imgW="348648" progId="CorelDraw.Graphic.22" spid="_x0000_s4">
                  <p:embed/>
                </p:oleObj>
              </mc:Choice>
              <mc:Fallback>
                <p:oleObj r:id="rId12" imgH="313278" imgW="348648" progId="CorelDraw.Graphic.22">
                  <p:embed/>
                  <p:pic>
                    <p:nvPicPr>
                      <p:cNvPr id="138" name="Google Shape;138;p4"/>
                      <p:cNvPicPr preferRelativeResize="0"/>
                      <p:nvPr/>
                    </p:nvPicPr>
                    <p:blipFill rotWithShape="1">
                      <a:blip r:embed="rId6">
                        <a:alphaModFix/>
                      </a:blip>
                      <a:srcRect b="0" l="0" r="0" t="0"/>
                      <a:stretch/>
                    </p:blipFill>
                    <p:spPr>
                      <a:xfrm>
                        <a:off x="467544" y="2559378"/>
                        <a:ext cx="348648" cy="313278"/>
                      </a:xfrm>
                      <a:prstGeom prst="rect">
                        <a:avLst/>
                      </a:prstGeom>
                      <a:noFill/>
                      <a:ln>
                        <a:noFill/>
                      </a:ln>
                    </p:spPr>
                  </p:pic>
                </p:oleObj>
              </mc:Fallback>
            </mc:AlternateContent>
          </a:graphicData>
        </a:graphic>
      </p:graphicFrame>
      <p:sp>
        <p:nvSpPr>
          <p:cNvPr id="139" name="Google Shape;139;p4"/>
          <p:cNvSpPr txBox="1"/>
          <p:nvPr/>
        </p:nvSpPr>
        <p:spPr>
          <a:xfrm>
            <a:off x="829659" y="2492896"/>
            <a:ext cx="3454309"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2000">
                <a:solidFill>
                  <a:srgbClr val="9283BE"/>
                </a:solidFill>
                <a:latin typeface="Calibri"/>
                <a:ea typeface="Calibri"/>
                <a:cs typeface="Calibri"/>
                <a:sym typeface="Calibri"/>
              </a:rPr>
              <a:t>Seguridad Alimentaria</a:t>
            </a:r>
            <a:endParaRPr/>
          </a:p>
        </p:txBody>
      </p:sp>
      <p:graphicFrame>
        <p:nvGraphicFramePr>
          <p:cNvPr id="140" name="Google Shape;140;p4"/>
          <p:cNvGraphicFramePr/>
          <p:nvPr/>
        </p:nvGraphicFramePr>
        <p:xfrm>
          <a:off x="480140" y="3034031"/>
          <a:ext cx="348648" cy="313278"/>
        </p:xfrm>
        <a:graphic>
          <a:graphicData uri="http://schemas.openxmlformats.org/presentationml/2006/ole">
            <mc:AlternateContent>
              <mc:Choice Requires="v">
                <p:oleObj r:id="rId13" imgH="313278" imgW="348648" progId="CorelDraw.Graphic.22" spid="_x0000_s5">
                  <p:embed/>
                </p:oleObj>
              </mc:Choice>
              <mc:Fallback>
                <p:oleObj r:id="rId14" imgH="313278" imgW="348648" progId="CorelDraw.Graphic.22">
                  <p:embed/>
                  <p:pic>
                    <p:nvPicPr>
                      <p:cNvPr id="140" name="Google Shape;140;p4"/>
                      <p:cNvPicPr preferRelativeResize="0"/>
                      <p:nvPr/>
                    </p:nvPicPr>
                    <p:blipFill rotWithShape="1">
                      <a:blip r:embed="rId6">
                        <a:alphaModFix/>
                      </a:blip>
                      <a:srcRect b="0" l="0" r="0" t="0"/>
                      <a:stretch/>
                    </p:blipFill>
                    <p:spPr>
                      <a:xfrm>
                        <a:off x="480140" y="3034031"/>
                        <a:ext cx="348648" cy="313278"/>
                      </a:xfrm>
                      <a:prstGeom prst="rect">
                        <a:avLst/>
                      </a:prstGeom>
                      <a:noFill/>
                      <a:ln>
                        <a:noFill/>
                      </a:ln>
                    </p:spPr>
                  </p:pic>
                </p:oleObj>
              </mc:Fallback>
            </mc:AlternateContent>
          </a:graphicData>
        </a:graphic>
      </p:graphicFrame>
      <p:graphicFrame>
        <p:nvGraphicFramePr>
          <p:cNvPr id="141" name="Google Shape;141;p4"/>
          <p:cNvGraphicFramePr/>
          <p:nvPr/>
        </p:nvGraphicFramePr>
        <p:xfrm>
          <a:off x="480140" y="3988327"/>
          <a:ext cx="348648" cy="313278"/>
        </p:xfrm>
        <a:graphic>
          <a:graphicData uri="http://schemas.openxmlformats.org/presentationml/2006/ole">
            <mc:AlternateContent>
              <mc:Choice Requires="v">
                <p:oleObj r:id="rId15" imgH="313278" imgW="348648" progId="CorelDraw.Graphic.22" spid="_x0000_s6">
                  <p:embed/>
                </p:oleObj>
              </mc:Choice>
              <mc:Fallback>
                <p:oleObj r:id="rId16" imgH="313278" imgW="348648" progId="CorelDraw.Graphic.22">
                  <p:embed/>
                  <p:pic>
                    <p:nvPicPr>
                      <p:cNvPr id="141" name="Google Shape;141;p4"/>
                      <p:cNvPicPr preferRelativeResize="0"/>
                      <p:nvPr/>
                    </p:nvPicPr>
                    <p:blipFill rotWithShape="1">
                      <a:blip r:embed="rId6">
                        <a:alphaModFix/>
                      </a:blip>
                      <a:srcRect b="0" l="0" r="0" t="0"/>
                      <a:stretch/>
                    </p:blipFill>
                    <p:spPr>
                      <a:xfrm>
                        <a:off x="480140" y="3988327"/>
                        <a:ext cx="348648" cy="313278"/>
                      </a:xfrm>
                      <a:prstGeom prst="rect">
                        <a:avLst/>
                      </a:prstGeom>
                      <a:noFill/>
                      <a:ln>
                        <a:noFill/>
                      </a:ln>
                    </p:spPr>
                  </p:pic>
                </p:oleObj>
              </mc:Fallback>
            </mc:AlternateContent>
          </a:graphicData>
        </a:graphic>
      </p:graphicFrame>
      <p:sp>
        <p:nvSpPr>
          <p:cNvPr id="142" name="Google Shape;142;p4"/>
          <p:cNvSpPr txBox="1"/>
          <p:nvPr/>
        </p:nvSpPr>
        <p:spPr>
          <a:xfrm>
            <a:off x="814988" y="2956882"/>
            <a:ext cx="230218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2000">
                <a:solidFill>
                  <a:srgbClr val="9283BE"/>
                </a:solidFill>
                <a:latin typeface="Calibri"/>
                <a:ea typeface="Calibri"/>
                <a:cs typeface="Calibri"/>
                <a:sym typeface="Calibri"/>
              </a:rPr>
              <a:t>Ambiente</a:t>
            </a:r>
            <a:endParaRPr/>
          </a:p>
        </p:txBody>
      </p:sp>
      <p:sp>
        <p:nvSpPr>
          <p:cNvPr id="143" name="Google Shape;143;p4"/>
          <p:cNvSpPr txBox="1"/>
          <p:nvPr/>
        </p:nvSpPr>
        <p:spPr>
          <a:xfrm>
            <a:off x="827584" y="3429000"/>
            <a:ext cx="3744416"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2000">
                <a:solidFill>
                  <a:srgbClr val="9283BE"/>
                </a:solidFill>
                <a:latin typeface="Calibri"/>
                <a:ea typeface="Calibri"/>
                <a:cs typeface="Calibri"/>
                <a:sym typeface="Calibri"/>
              </a:rPr>
              <a:t>Género y Sexualidades</a:t>
            </a:r>
            <a:endParaRPr b="1" sz="2000">
              <a:solidFill>
                <a:srgbClr val="9283BE"/>
              </a:solidFill>
              <a:latin typeface="Calibri"/>
              <a:ea typeface="Calibri"/>
              <a:cs typeface="Calibri"/>
              <a:sym typeface="Calibri"/>
            </a:endParaRPr>
          </a:p>
        </p:txBody>
      </p:sp>
      <p:sp>
        <p:nvSpPr>
          <p:cNvPr id="144" name="Google Shape;144;p4"/>
          <p:cNvSpPr txBox="1"/>
          <p:nvPr/>
        </p:nvSpPr>
        <p:spPr>
          <a:xfrm>
            <a:off x="827584" y="3892986"/>
            <a:ext cx="612068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2000">
                <a:solidFill>
                  <a:srgbClr val="9283BE"/>
                </a:solidFill>
                <a:latin typeface="Calibri"/>
                <a:ea typeface="Calibri"/>
                <a:cs typeface="Calibri"/>
                <a:sym typeface="Calibri"/>
              </a:rPr>
              <a:t>Ampliación y Consolidación de Derechos</a:t>
            </a:r>
            <a:endParaRPr b="1" sz="2000">
              <a:solidFill>
                <a:srgbClr val="9283BE"/>
              </a:solidFill>
              <a:latin typeface="Calibri"/>
              <a:ea typeface="Calibri"/>
              <a:cs typeface="Calibri"/>
              <a:sym typeface="Calibri"/>
            </a:endParaRPr>
          </a:p>
        </p:txBody>
      </p:sp>
      <p:sp>
        <p:nvSpPr>
          <p:cNvPr id="145" name="Google Shape;145;p4"/>
          <p:cNvSpPr txBox="1"/>
          <p:nvPr/>
        </p:nvSpPr>
        <p:spPr>
          <a:xfrm>
            <a:off x="827584" y="4437112"/>
            <a:ext cx="4176464"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2000">
                <a:solidFill>
                  <a:srgbClr val="9283BE"/>
                </a:solidFill>
                <a:latin typeface="Calibri"/>
                <a:ea typeface="Calibri"/>
                <a:cs typeface="Calibri"/>
                <a:sym typeface="Calibri"/>
              </a:rPr>
              <a:t>Cultura, Comunicación y Educación</a:t>
            </a:r>
            <a:endParaRPr b="1" sz="2000">
              <a:solidFill>
                <a:srgbClr val="9283BE"/>
              </a:solidFill>
              <a:latin typeface="Calibri"/>
              <a:ea typeface="Calibri"/>
              <a:cs typeface="Calibri"/>
              <a:sym typeface="Calibri"/>
            </a:endParaRPr>
          </a:p>
        </p:txBody>
      </p:sp>
      <p:grpSp>
        <p:nvGrpSpPr>
          <p:cNvPr id="146" name="Google Shape;146;p4"/>
          <p:cNvGrpSpPr/>
          <p:nvPr/>
        </p:nvGrpSpPr>
        <p:grpSpPr>
          <a:xfrm>
            <a:off x="0" y="6108575"/>
            <a:ext cx="9144000" cy="785700"/>
            <a:chOff x="0" y="6108575"/>
            <a:chExt cx="9144000" cy="785700"/>
          </a:xfrm>
        </p:grpSpPr>
        <p:sp>
          <p:nvSpPr>
            <p:cNvPr id="147" name="Google Shape;147;p4"/>
            <p:cNvSpPr/>
            <p:nvPr/>
          </p:nvSpPr>
          <p:spPr>
            <a:xfrm>
              <a:off x="0" y="6108575"/>
              <a:ext cx="9144000" cy="785700"/>
            </a:xfrm>
            <a:prstGeom prst="rect">
              <a:avLst/>
            </a:prstGeom>
            <a:solidFill>
              <a:srgbClr val="32BBED"/>
            </a:solidFill>
            <a:ln cap="flat" cmpd="sng" w="9525">
              <a:solidFill>
                <a:srgbClr val="32BBE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8" name="Google Shape;148;p4"/>
            <p:cNvPicPr preferRelativeResize="0"/>
            <p:nvPr/>
          </p:nvPicPr>
          <p:blipFill rotWithShape="1">
            <a:blip r:embed="rId17">
              <a:alphaModFix/>
            </a:blip>
            <a:srcRect b="0" l="0" r="0" t="0"/>
            <a:stretch/>
          </p:blipFill>
          <p:spPr>
            <a:xfrm>
              <a:off x="1417599" y="6163001"/>
              <a:ext cx="6768384" cy="656392"/>
            </a:xfrm>
            <a:prstGeom prst="rect">
              <a:avLst/>
            </a:prstGeom>
            <a:noFill/>
            <a:ln>
              <a:noFill/>
            </a:ln>
          </p:spPr>
        </p:pic>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5"/>
          <p:cNvSpPr/>
          <p:nvPr/>
        </p:nvSpPr>
        <p:spPr>
          <a:xfrm>
            <a:off x="521796" y="2420888"/>
            <a:ext cx="8005358" cy="3024336"/>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4" name="Google Shape;154;p5"/>
          <p:cNvSpPr txBox="1"/>
          <p:nvPr/>
        </p:nvSpPr>
        <p:spPr>
          <a:xfrm>
            <a:off x="422170" y="642918"/>
            <a:ext cx="8104984" cy="67710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3800">
                <a:solidFill>
                  <a:srgbClr val="9283BE"/>
                </a:solidFill>
                <a:latin typeface="Calibri"/>
                <a:ea typeface="Calibri"/>
                <a:cs typeface="Calibri"/>
                <a:sym typeface="Calibri"/>
              </a:rPr>
              <a:t>PRESENTACIÓN DE LOS PROYECTOS</a:t>
            </a:r>
            <a:endParaRPr b="1" sz="3800">
              <a:solidFill>
                <a:srgbClr val="9283BE"/>
              </a:solidFill>
              <a:latin typeface="Calibri"/>
              <a:ea typeface="Calibri"/>
              <a:cs typeface="Calibri"/>
              <a:sym typeface="Calibri"/>
            </a:endParaRPr>
          </a:p>
        </p:txBody>
      </p:sp>
      <p:sp>
        <p:nvSpPr>
          <p:cNvPr id="155" name="Google Shape;155;p5"/>
          <p:cNvSpPr txBox="1"/>
          <p:nvPr/>
        </p:nvSpPr>
        <p:spPr>
          <a:xfrm>
            <a:off x="422170" y="1218818"/>
            <a:ext cx="8542318"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3000">
                <a:solidFill>
                  <a:srgbClr val="32BBED"/>
                </a:solidFill>
                <a:latin typeface="Calibri"/>
                <a:ea typeface="Calibri"/>
                <a:cs typeface="Calibri"/>
                <a:sym typeface="Calibri"/>
              </a:rPr>
              <a:t>Los proyectos podrán presentarse del 27 de agosto al 30 de septiembre de 2021.</a:t>
            </a:r>
            <a:endParaRPr b="1" sz="3000">
              <a:solidFill>
                <a:srgbClr val="32BBED"/>
              </a:solidFill>
              <a:latin typeface="Calibri"/>
              <a:ea typeface="Calibri"/>
              <a:cs typeface="Calibri"/>
              <a:sym typeface="Calibri"/>
            </a:endParaRPr>
          </a:p>
        </p:txBody>
      </p:sp>
      <p:sp>
        <p:nvSpPr>
          <p:cNvPr id="156" name="Google Shape;156;p5"/>
          <p:cNvSpPr/>
          <p:nvPr/>
        </p:nvSpPr>
        <p:spPr>
          <a:xfrm>
            <a:off x="2411758" y="4483212"/>
            <a:ext cx="3672410" cy="482832"/>
          </a:xfrm>
          <a:prstGeom prst="rect">
            <a:avLst/>
          </a:prstGeom>
          <a:solidFill>
            <a:srgbClr val="9283B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7" name="Google Shape;157;p5"/>
          <p:cNvSpPr txBox="1"/>
          <p:nvPr/>
        </p:nvSpPr>
        <p:spPr>
          <a:xfrm>
            <a:off x="2411758" y="4544193"/>
            <a:ext cx="3960441" cy="36929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ES" sz="1800" u="sng">
                <a:solidFill>
                  <a:schemeClr val="lt1"/>
                </a:solidFill>
                <a:latin typeface="Calibri"/>
                <a:ea typeface="Calibri"/>
                <a:cs typeface="Calibri"/>
                <a:sym typeface="Calibri"/>
              </a:rPr>
              <a:t>http://voluntariado.siu.edu.ar/2021</a:t>
            </a:r>
            <a:endParaRPr b="1" sz="3200">
              <a:solidFill>
                <a:schemeClr val="lt1"/>
              </a:solidFill>
              <a:latin typeface="Calibri"/>
              <a:ea typeface="Calibri"/>
              <a:cs typeface="Calibri"/>
              <a:sym typeface="Calibri"/>
            </a:endParaRPr>
          </a:p>
        </p:txBody>
      </p:sp>
      <p:graphicFrame>
        <p:nvGraphicFramePr>
          <p:cNvPr id="158" name="Google Shape;158;p5"/>
          <p:cNvGraphicFramePr/>
          <p:nvPr/>
        </p:nvGraphicFramePr>
        <p:xfrm>
          <a:off x="928488" y="2655652"/>
          <a:ext cx="1195240" cy="2394020"/>
        </p:xfrm>
        <a:graphic>
          <a:graphicData uri="http://schemas.openxmlformats.org/presentationml/2006/ole">
            <mc:AlternateContent>
              <mc:Choice Requires="v">
                <p:oleObj r:id="rId4" imgH="2394020" imgW="1195240" progId="CorelDraw.Graphic.22" spid="_x0000_s1">
                  <p:embed/>
                </p:oleObj>
              </mc:Choice>
              <mc:Fallback>
                <p:oleObj r:id="rId5" imgH="2394020" imgW="1195240" progId="CorelDraw.Graphic.22">
                  <p:embed/>
                  <p:pic>
                    <p:nvPicPr>
                      <p:cNvPr id="158" name="Google Shape;158;p5"/>
                      <p:cNvPicPr preferRelativeResize="0"/>
                      <p:nvPr/>
                    </p:nvPicPr>
                    <p:blipFill rotWithShape="1">
                      <a:blip r:embed="rId6">
                        <a:alphaModFix/>
                      </a:blip>
                      <a:srcRect b="0" l="0" r="0" t="0"/>
                      <a:stretch/>
                    </p:blipFill>
                    <p:spPr>
                      <a:xfrm>
                        <a:off x="928488" y="2655652"/>
                        <a:ext cx="1195240" cy="2394020"/>
                      </a:xfrm>
                      <a:prstGeom prst="rect">
                        <a:avLst/>
                      </a:prstGeom>
                      <a:noFill/>
                      <a:ln>
                        <a:noFill/>
                      </a:ln>
                    </p:spPr>
                  </p:pic>
                </p:oleObj>
              </mc:Fallback>
            </mc:AlternateContent>
          </a:graphicData>
        </a:graphic>
      </p:graphicFrame>
      <p:sp>
        <p:nvSpPr>
          <p:cNvPr id="159" name="Google Shape;159;p5"/>
          <p:cNvSpPr txBox="1"/>
          <p:nvPr/>
        </p:nvSpPr>
        <p:spPr>
          <a:xfrm>
            <a:off x="2339752" y="2927536"/>
            <a:ext cx="5474939" cy="12926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ES" sz="2600">
                <a:solidFill>
                  <a:schemeClr val="lt1"/>
                </a:solidFill>
                <a:latin typeface="Calibri"/>
                <a:ea typeface="Calibri"/>
                <a:cs typeface="Calibri"/>
                <a:sym typeface="Calibri"/>
              </a:rPr>
              <a:t>La carga deberá realizarse a través del formulario online disponible en la Plataforma SIU. </a:t>
            </a:r>
            <a:endParaRPr sz="2600">
              <a:solidFill>
                <a:schemeClr val="lt1"/>
              </a:solidFill>
              <a:latin typeface="Calibri"/>
              <a:ea typeface="Calibri"/>
              <a:cs typeface="Calibri"/>
              <a:sym typeface="Calibri"/>
            </a:endParaRPr>
          </a:p>
        </p:txBody>
      </p:sp>
      <p:sp>
        <p:nvSpPr>
          <p:cNvPr id="160" name="Google Shape;160;p5"/>
          <p:cNvSpPr/>
          <p:nvPr/>
        </p:nvSpPr>
        <p:spPr>
          <a:xfrm>
            <a:off x="0" y="-427"/>
            <a:ext cx="9144000" cy="214290"/>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61" name="Google Shape;161;p5"/>
          <p:cNvGrpSpPr/>
          <p:nvPr/>
        </p:nvGrpSpPr>
        <p:grpSpPr>
          <a:xfrm>
            <a:off x="0" y="6108575"/>
            <a:ext cx="9144000" cy="785700"/>
            <a:chOff x="0" y="6108575"/>
            <a:chExt cx="9144000" cy="785700"/>
          </a:xfrm>
        </p:grpSpPr>
        <p:sp>
          <p:nvSpPr>
            <p:cNvPr id="162" name="Google Shape;162;p5"/>
            <p:cNvSpPr/>
            <p:nvPr/>
          </p:nvSpPr>
          <p:spPr>
            <a:xfrm>
              <a:off x="0" y="6108575"/>
              <a:ext cx="9144000" cy="785700"/>
            </a:xfrm>
            <a:prstGeom prst="rect">
              <a:avLst/>
            </a:prstGeom>
            <a:solidFill>
              <a:srgbClr val="32BBED"/>
            </a:solidFill>
            <a:ln cap="flat" cmpd="sng" w="9525">
              <a:solidFill>
                <a:srgbClr val="32BBE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3" name="Google Shape;163;p5"/>
            <p:cNvPicPr preferRelativeResize="0"/>
            <p:nvPr/>
          </p:nvPicPr>
          <p:blipFill rotWithShape="1">
            <a:blip r:embed="rId7">
              <a:alphaModFix/>
            </a:blip>
            <a:srcRect b="0" l="0" r="0" t="0"/>
            <a:stretch/>
          </p:blipFill>
          <p:spPr>
            <a:xfrm>
              <a:off x="1417599" y="6163001"/>
              <a:ext cx="6768384" cy="656392"/>
            </a:xfrm>
            <a:prstGeom prst="rect">
              <a:avLst/>
            </a:prstGeom>
            <a:noFill/>
            <a:ln>
              <a:noFill/>
            </a:ln>
          </p:spPr>
        </p:pic>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6"/>
          <p:cNvSpPr/>
          <p:nvPr/>
        </p:nvSpPr>
        <p:spPr>
          <a:xfrm>
            <a:off x="339507" y="2325135"/>
            <a:ext cx="8408955" cy="1772813"/>
          </a:xfrm>
          <a:prstGeom prst="rect">
            <a:avLst/>
          </a:prstGeom>
          <a:solidFill>
            <a:srgbClr val="9283BE"/>
          </a:solidFill>
          <a:ln>
            <a:noFill/>
          </a:ln>
        </p:spPr>
        <p:txBody>
          <a:bodyPr anchorCtr="0" anchor="ctr" bIns="45700" lIns="91425" spcFirstLastPara="1" rIns="91425" wrap="square" tIns="45700">
            <a:noAutofit/>
          </a:bodyPr>
          <a:lstStyle/>
          <a:p>
            <a:pPr indent="0" lvl="0" marL="0" marR="0" rtl="0" algn="just">
              <a:spcBef>
                <a:spcPts val="0"/>
              </a:spcBef>
              <a:spcAft>
                <a:spcPts val="0"/>
              </a:spcAft>
              <a:buNone/>
            </a:pPr>
            <a:r>
              <a:t/>
            </a:r>
            <a:endParaRPr sz="1600">
              <a:solidFill>
                <a:schemeClr val="lt1"/>
              </a:solidFill>
              <a:latin typeface="Calibri"/>
              <a:ea typeface="Calibri"/>
              <a:cs typeface="Calibri"/>
              <a:sym typeface="Calibri"/>
            </a:endParaRPr>
          </a:p>
          <a:p>
            <a:pPr indent="0" lvl="0" marL="0" marR="0" rtl="0" algn="just">
              <a:spcBef>
                <a:spcPts val="0"/>
              </a:spcBef>
              <a:spcAft>
                <a:spcPts val="0"/>
              </a:spcAft>
              <a:buNone/>
            </a:pPr>
            <a:r>
              <a:t/>
            </a:r>
            <a:endParaRPr sz="1600">
              <a:solidFill>
                <a:schemeClr val="lt1"/>
              </a:solidFill>
              <a:latin typeface="Calibri"/>
              <a:ea typeface="Calibri"/>
              <a:cs typeface="Calibri"/>
              <a:sym typeface="Calibri"/>
            </a:endParaRPr>
          </a:p>
          <a:p>
            <a:pPr indent="0" lvl="0" marL="0" marR="0" rtl="0" algn="just">
              <a:spcBef>
                <a:spcPts val="0"/>
              </a:spcBef>
              <a:spcAft>
                <a:spcPts val="0"/>
              </a:spcAft>
              <a:buNone/>
            </a:pPr>
            <a:r>
              <a:t/>
            </a:r>
            <a:endParaRPr sz="1600">
              <a:solidFill>
                <a:schemeClr val="lt1"/>
              </a:solidFill>
              <a:latin typeface="Calibri"/>
              <a:ea typeface="Calibri"/>
              <a:cs typeface="Calibri"/>
              <a:sym typeface="Calibri"/>
            </a:endParaRPr>
          </a:p>
          <a:p>
            <a:pPr indent="0" lvl="0" marL="0" marR="0" rtl="0" algn="just">
              <a:spcBef>
                <a:spcPts val="0"/>
              </a:spcBef>
              <a:spcAft>
                <a:spcPts val="0"/>
              </a:spcAft>
              <a:buNone/>
            </a:pPr>
            <a:r>
              <a:t/>
            </a:r>
            <a:endParaRPr sz="1600">
              <a:solidFill>
                <a:schemeClr val="lt1"/>
              </a:solidFill>
              <a:latin typeface="Calibri"/>
              <a:ea typeface="Calibri"/>
              <a:cs typeface="Calibri"/>
              <a:sym typeface="Calibri"/>
            </a:endParaRPr>
          </a:p>
          <a:p>
            <a:pPr indent="0" lvl="0" marL="0" marR="0" rtl="0" algn="l">
              <a:spcBef>
                <a:spcPts val="0"/>
              </a:spcBef>
              <a:spcAft>
                <a:spcPts val="0"/>
              </a:spcAft>
              <a:buNone/>
            </a:pPr>
            <a:br>
              <a:rPr lang="es-ES" sz="1600">
                <a:solidFill>
                  <a:schemeClr val="lt1"/>
                </a:solidFill>
                <a:latin typeface="Calibri"/>
                <a:ea typeface="Calibri"/>
                <a:cs typeface="Calibri"/>
                <a:sym typeface="Calibri"/>
              </a:rPr>
            </a:br>
            <a:endParaRPr sz="1600">
              <a:solidFill>
                <a:srgbClr val="FFFFFF"/>
              </a:solidFill>
              <a:latin typeface="Calibri"/>
              <a:ea typeface="Calibri"/>
              <a:cs typeface="Calibri"/>
              <a:sym typeface="Calibri"/>
            </a:endParaRPr>
          </a:p>
        </p:txBody>
      </p:sp>
      <p:sp>
        <p:nvSpPr>
          <p:cNvPr id="169" name="Google Shape;169;p6"/>
          <p:cNvSpPr/>
          <p:nvPr/>
        </p:nvSpPr>
        <p:spPr>
          <a:xfrm>
            <a:off x="339509" y="432193"/>
            <a:ext cx="8408954" cy="1691498"/>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0" name="Google Shape;170;p6"/>
          <p:cNvSpPr txBox="1"/>
          <p:nvPr/>
        </p:nvSpPr>
        <p:spPr>
          <a:xfrm>
            <a:off x="625773" y="515412"/>
            <a:ext cx="6840760" cy="58473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3200">
                <a:solidFill>
                  <a:schemeClr val="lt1"/>
                </a:solidFill>
                <a:latin typeface="Calibri"/>
                <a:ea typeface="Calibri"/>
                <a:cs typeface="Calibri"/>
                <a:sym typeface="Calibri"/>
              </a:rPr>
              <a:t>EVALUACIÓN</a:t>
            </a:r>
            <a:endParaRPr b="1" sz="3200">
              <a:solidFill>
                <a:schemeClr val="lt1"/>
              </a:solidFill>
              <a:latin typeface="Calibri"/>
              <a:ea typeface="Calibri"/>
              <a:cs typeface="Calibri"/>
              <a:sym typeface="Calibri"/>
            </a:endParaRPr>
          </a:p>
        </p:txBody>
      </p:sp>
      <p:sp>
        <p:nvSpPr>
          <p:cNvPr id="171" name="Google Shape;171;p6"/>
          <p:cNvSpPr txBox="1"/>
          <p:nvPr/>
        </p:nvSpPr>
        <p:spPr>
          <a:xfrm>
            <a:off x="339508" y="2312946"/>
            <a:ext cx="7689204" cy="58473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3200">
                <a:solidFill>
                  <a:schemeClr val="lt1"/>
                </a:solidFill>
                <a:latin typeface="Calibri"/>
                <a:ea typeface="Calibri"/>
                <a:cs typeface="Calibri"/>
                <a:sym typeface="Calibri"/>
              </a:rPr>
              <a:t>   PRESUPUESTO</a:t>
            </a:r>
            <a:endParaRPr b="1" sz="3200">
              <a:solidFill>
                <a:schemeClr val="lt1"/>
              </a:solidFill>
              <a:latin typeface="Calibri"/>
              <a:ea typeface="Calibri"/>
              <a:cs typeface="Calibri"/>
              <a:sym typeface="Calibri"/>
            </a:endParaRPr>
          </a:p>
        </p:txBody>
      </p:sp>
      <p:sp>
        <p:nvSpPr>
          <p:cNvPr id="172" name="Google Shape;172;p6"/>
          <p:cNvSpPr/>
          <p:nvPr/>
        </p:nvSpPr>
        <p:spPr>
          <a:xfrm>
            <a:off x="0" y="-427"/>
            <a:ext cx="9144000" cy="214290"/>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3" name="Google Shape;173;p6"/>
          <p:cNvSpPr txBox="1"/>
          <p:nvPr/>
        </p:nvSpPr>
        <p:spPr>
          <a:xfrm>
            <a:off x="655389" y="1044035"/>
            <a:ext cx="7833220" cy="830956"/>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s-ES" sz="1600">
                <a:solidFill>
                  <a:schemeClr val="lt1"/>
                </a:solidFill>
                <a:latin typeface="Calibri"/>
                <a:ea typeface="Calibri"/>
                <a:cs typeface="Calibri"/>
                <a:sym typeface="Calibri"/>
              </a:rPr>
              <a:t>La evaluación de los proyectos estará a cargo de la Subsecretaría de Fortalecimiento de Trayectorias Estudiantiles. Para la ejecución de esta tarea creará una Comisión de Evaluación ad hoc con especialistas en la temática. </a:t>
            </a:r>
            <a:endParaRPr/>
          </a:p>
        </p:txBody>
      </p:sp>
      <p:sp>
        <p:nvSpPr>
          <p:cNvPr id="174" name="Google Shape;174;p6"/>
          <p:cNvSpPr/>
          <p:nvPr/>
        </p:nvSpPr>
        <p:spPr>
          <a:xfrm>
            <a:off x="339508" y="4240908"/>
            <a:ext cx="8408955" cy="1684259"/>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just">
              <a:spcBef>
                <a:spcPts val="0"/>
              </a:spcBef>
              <a:spcAft>
                <a:spcPts val="0"/>
              </a:spcAft>
              <a:buNone/>
            </a:pPr>
            <a:r>
              <a:t/>
            </a:r>
            <a:endParaRPr sz="1800">
              <a:solidFill>
                <a:schemeClr val="lt1"/>
              </a:solidFill>
              <a:latin typeface="Calibri"/>
              <a:ea typeface="Calibri"/>
              <a:cs typeface="Calibri"/>
              <a:sym typeface="Calibri"/>
            </a:endParaRPr>
          </a:p>
          <a:p>
            <a:pPr indent="0" lvl="0" marL="0" marR="0" rtl="0" algn="just">
              <a:spcBef>
                <a:spcPts val="0"/>
              </a:spcBef>
              <a:spcAft>
                <a:spcPts val="0"/>
              </a:spcAft>
              <a:buNone/>
            </a:pPr>
            <a:r>
              <a:t/>
            </a:r>
            <a:endParaRPr sz="1800">
              <a:solidFill>
                <a:schemeClr val="lt1"/>
              </a:solidFill>
              <a:latin typeface="Calibri"/>
              <a:ea typeface="Calibri"/>
              <a:cs typeface="Calibri"/>
              <a:sym typeface="Calibri"/>
            </a:endParaRPr>
          </a:p>
        </p:txBody>
      </p:sp>
      <p:sp>
        <p:nvSpPr>
          <p:cNvPr id="175" name="Google Shape;175;p6"/>
          <p:cNvSpPr txBox="1"/>
          <p:nvPr/>
        </p:nvSpPr>
        <p:spPr>
          <a:xfrm>
            <a:off x="646632" y="4246363"/>
            <a:ext cx="6840760" cy="58473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3200">
                <a:solidFill>
                  <a:schemeClr val="lt1"/>
                </a:solidFill>
                <a:latin typeface="Calibri"/>
                <a:ea typeface="Calibri"/>
                <a:cs typeface="Calibri"/>
                <a:sym typeface="Calibri"/>
              </a:rPr>
              <a:t>RENDICIÓN DE FONDOS </a:t>
            </a:r>
            <a:endParaRPr b="1" sz="3200">
              <a:solidFill>
                <a:schemeClr val="lt1"/>
              </a:solidFill>
              <a:latin typeface="Calibri"/>
              <a:ea typeface="Calibri"/>
              <a:cs typeface="Calibri"/>
              <a:sym typeface="Calibri"/>
            </a:endParaRPr>
          </a:p>
        </p:txBody>
      </p:sp>
      <p:sp>
        <p:nvSpPr>
          <p:cNvPr id="176" name="Google Shape;176;p6"/>
          <p:cNvSpPr txBox="1"/>
          <p:nvPr/>
        </p:nvSpPr>
        <p:spPr>
          <a:xfrm>
            <a:off x="655389" y="2864955"/>
            <a:ext cx="7833220" cy="830997"/>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s-ES" sz="1600">
                <a:solidFill>
                  <a:schemeClr val="lt1"/>
                </a:solidFill>
                <a:latin typeface="Calibri"/>
                <a:ea typeface="Calibri"/>
                <a:cs typeface="Calibri"/>
                <a:sym typeface="Calibri"/>
              </a:rPr>
              <a:t>El monto total del financiamiento solicitado deberá presentarse de forma detallada. Los gastos a financiar por esta convocatoria deberán corresponder solamente con los incisos y rubros establecidos en el cuadro de Rubros Financiables. </a:t>
            </a:r>
            <a:endParaRPr/>
          </a:p>
        </p:txBody>
      </p:sp>
      <p:sp>
        <p:nvSpPr>
          <p:cNvPr id="177" name="Google Shape;177;p6"/>
          <p:cNvSpPr txBox="1"/>
          <p:nvPr/>
        </p:nvSpPr>
        <p:spPr>
          <a:xfrm>
            <a:off x="655389" y="4749630"/>
            <a:ext cx="7833219" cy="1077218"/>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s-ES" sz="1600">
                <a:solidFill>
                  <a:schemeClr val="lt1"/>
                </a:solidFill>
                <a:latin typeface="Calibri"/>
                <a:ea typeface="Calibri"/>
                <a:cs typeface="Calibri"/>
                <a:sym typeface="Calibri"/>
              </a:rPr>
              <a:t>El plazo de presentación de las rendiciones vence pasados los (30) TREINTA DÍAS luego de finalizada la ejecución de los fondos. Las mismas deberán ser remitidas por las universidades al Área de Rendiciones de la Secretaría de Políticas Universitarias conforme a las pautas de rendición de la Resolución Ministerial N° 600/21.</a:t>
            </a:r>
            <a:endParaRPr sz="1600">
              <a:solidFill>
                <a:schemeClr val="lt1"/>
              </a:solidFill>
              <a:latin typeface="Calibri"/>
              <a:ea typeface="Calibri"/>
              <a:cs typeface="Calibri"/>
              <a:sym typeface="Calibri"/>
            </a:endParaRPr>
          </a:p>
        </p:txBody>
      </p:sp>
      <p:grpSp>
        <p:nvGrpSpPr>
          <p:cNvPr id="178" name="Google Shape;178;p6"/>
          <p:cNvGrpSpPr/>
          <p:nvPr/>
        </p:nvGrpSpPr>
        <p:grpSpPr>
          <a:xfrm>
            <a:off x="0" y="6108575"/>
            <a:ext cx="9144000" cy="785700"/>
            <a:chOff x="0" y="6108575"/>
            <a:chExt cx="9144000" cy="785700"/>
          </a:xfrm>
        </p:grpSpPr>
        <p:sp>
          <p:nvSpPr>
            <p:cNvPr id="179" name="Google Shape;179;p6"/>
            <p:cNvSpPr/>
            <p:nvPr/>
          </p:nvSpPr>
          <p:spPr>
            <a:xfrm>
              <a:off x="0" y="6108575"/>
              <a:ext cx="9144000" cy="785700"/>
            </a:xfrm>
            <a:prstGeom prst="rect">
              <a:avLst/>
            </a:prstGeom>
            <a:solidFill>
              <a:srgbClr val="32BBED"/>
            </a:solidFill>
            <a:ln cap="flat" cmpd="sng" w="9525">
              <a:solidFill>
                <a:srgbClr val="32BBE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0" name="Google Shape;180;p6"/>
            <p:cNvPicPr preferRelativeResize="0"/>
            <p:nvPr/>
          </p:nvPicPr>
          <p:blipFill rotWithShape="1">
            <a:blip r:embed="rId3">
              <a:alphaModFix/>
            </a:blip>
            <a:srcRect b="0" l="0" r="0" t="0"/>
            <a:stretch/>
          </p:blipFill>
          <p:spPr>
            <a:xfrm>
              <a:off x="1417599" y="6163001"/>
              <a:ext cx="6768384" cy="656392"/>
            </a:xfrm>
            <a:prstGeom prst="rect">
              <a:avLst/>
            </a:prstGeom>
            <a:noFill/>
            <a:ln>
              <a:noFill/>
            </a:ln>
          </p:spPr>
        </p:pic>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7"/>
          <p:cNvSpPr txBox="1"/>
          <p:nvPr/>
        </p:nvSpPr>
        <p:spPr>
          <a:xfrm>
            <a:off x="519507" y="692696"/>
            <a:ext cx="8104984" cy="129266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3800">
                <a:solidFill>
                  <a:srgbClr val="9283BE"/>
                </a:solidFill>
                <a:latin typeface="Calibri"/>
                <a:ea typeface="Calibri"/>
                <a:cs typeface="Calibri"/>
                <a:sym typeface="Calibri"/>
              </a:rPr>
              <a:t>CONSULTAS TÉCNICAS </a:t>
            </a:r>
            <a:endParaRPr/>
          </a:p>
          <a:p>
            <a:pPr indent="0" lvl="0" marL="0" marR="0" rtl="0" algn="l">
              <a:spcBef>
                <a:spcPts val="0"/>
              </a:spcBef>
              <a:spcAft>
                <a:spcPts val="0"/>
              </a:spcAft>
              <a:buNone/>
            </a:pPr>
            <a:r>
              <a:t/>
            </a:r>
            <a:endParaRPr b="1" sz="3800">
              <a:solidFill>
                <a:srgbClr val="9283BE"/>
              </a:solidFill>
              <a:latin typeface="Calibri"/>
              <a:ea typeface="Calibri"/>
              <a:cs typeface="Calibri"/>
              <a:sym typeface="Calibri"/>
            </a:endParaRPr>
          </a:p>
        </p:txBody>
      </p:sp>
      <p:sp>
        <p:nvSpPr>
          <p:cNvPr id="186" name="Google Shape;186;p7"/>
          <p:cNvSpPr txBox="1"/>
          <p:nvPr/>
        </p:nvSpPr>
        <p:spPr>
          <a:xfrm>
            <a:off x="683567" y="1657122"/>
            <a:ext cx="7776864" cy="1938992"/>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s-ES" sz="2400">
                <a:solidFill>
                  <a:srgbClr val="A5A5A5"/>
                </a:solidFill>
                <a:latin typeface="Calibri"/>
                <a:ea typeface="Calibri"/>
                <a:cs typeface="Calibri"/>
                <a:sym typeface="Calibri"/>
              </a:rPr>
              <a:t>Para mayor precisión consultar el Anexo I de Bases, Pautas y Condiciones de la Resolución SPU N°</a:t>
            </a:r>
            <a:r>
              <a:rPr lang="es-ES" sz="2400">
                <a:solidFill>
                  <a:srgbClr val="FF0000"/>
                </a:solidFill>
                <a:latin typeface="Calibri"/>
                <a:ea typeface="Calibri"/>
                <a:cs typeface="Calibri"/>
                <a:sym typeface="Calibri"/>
              </a:rPr>
              <a:t> </a:t>
            </a:r>
            <a:r>
              <a:rPr lang="es-ES" sz="1800">
                <a:solidFill>
                  <a:srgbClr val="FF0000"/>
                </a:solidFill>
                <a:latin typeface="Calibri"/>
                <a:ea typeface="Calibri"/>
                <a:cs typeface="Calibri"/>
                <a:sym typeface="Calibri"/>
              </a:rPr>
              <a:t>100/2021.</a:t>
            </a:r>
            <a:r>
              <a:rPr b="1" lang="es-ES" sz="2400">
                <a:solidFill>
                  <a:schemeClr val="lt1"/>
                </a:solidFill>
                <a:latin typeface="Calibri"/>
                <a:ea typeface="Calibri"/>
                <a:cs typeface="Calibri"/>
                <a:sym typeface="Calibri"/>
              </a:rPr>
              <a:t>021</a:t>
            </a:r>
            <a:r>
              <a:rPr lang="es-ES" sz="2400">
                <a:solidFill>
                  <a:srgbClr val="A5A5A5"/>
                </a:solidFill>
                <a:latin typeface="Calibri"/>
                <a:ea typeface="Calibri"/>
                <a:cs typeface="Calibri"/>
                <a:sym typeface="Calibri"/>
              </a:rPr>
              <a:t> </a:t>
            </a:r>
            <a:br>
              <a:rPr lang="es-ES" sz="2400">
                <a:solidFill>
                  <a:srgbClr val="A5A5A5"/>
                </a:solidFill>
                <a:latin typeface="Calibri"/>
                <a:ea typeface="Calibri"/>
                <a:cs typeface="Calibri"/>
                <a:sym typeface="Calibri"/>
              </a:rPr>
            </a:br>
            <a:r>
              <a:rPr lang="es-ES" sz="2400">
                <a:solidFill>
                  <a:srgbClr val="A5A5A5"/>
                </a:solidFill>
                <a:latin typeface="Calibri"/>
                <a:ea typeface="Calibri"/>
                <a:cs typeface="Calibri"/>
                <a:sym typeface="Calibri"/>
              </a:rPr>
              <a:t>La información adicional sobre los proyectos a presentar y el proceso de selección podrá ser obtenida de la Dirección Nacional de Desarrollo Universitario y Voluntariado.</a:t>
            </a:r>
            <a:endParaRPr sz="2400">
              <a:solidFill>
                <a:srgbClr val="A5A5A5"/>
              </a:solidFill>
              <a:latin typeface="Calibri"/>
              <a:ea typeface="Calibri"/>
              <a:cs typeface="Calibri"/>
              <a:sym typeface="Calibri"/>
            </a:endParaRPr>
          </a:p>
        </p:txBody>
      </p:sp>
      <p:sp>
        <p:nvSpPr>
          <p:cNvPr id="187" name="Google Shape;187;p7"/>
          <p:cNvSpPr/>
          <p:nvPr/>
        </p:nvSpPr>
        <p:spPr>
          <a:xfrm>
            <a:off x="627212" y="4071502"/>
            <a:ext cx="7776864" cy="779895"/>
          </a:xfrm>
          <a:prstGeom prst="rect">
            <a:avLst/>
          </a:prstGeom>
          <a:solidFill>
            <a:srgbClr val="7865A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8" name="Google Shape;188;p7"/>
          <p:cNvSpPr txBox="1"/>
          <p:nvPr/>
        </p:nvSpPr>
        <p:spPr>
          <a:xfrm>
            <a:off x="519507" y="4198547"/>
            <a:ext cx="7756474"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3200">
                <a:solidFill>
                  <a:schemeClr val="lt1"/>
                </a:solidFill>
                <a:latin typeface="Calibri"/>
                <a:ea typeface="Calibri"/>
                <a:cs typeface="Calibri"/>
                <a:sym typeface="Calibri"/>
              </a:rPr>
              <a:t>Mail: voluntariado@educacion.gob.ar</a:t>
            </a:r>
            <a:endParaRPr b="1" sz="3200">
              <a:solidFill>
                <a:schemeClr val="lt1"/>
              </a:solidFill>
              <a:latin typeface="Calibri"/>
              <a:ea typeface="Calibri"/>
              <a:cs typeface="Calibri"/>
              <a:sym typeface="Calibri"/>
            </a:endParaRPr>
          </a:p>
        </p:txBody>
      </p:sp>
      <p:sp>
        <p:nvSpPr>
          <p:cNvPr id="189" name="Google Shape;189;p7"/>
          <p:cNvSpPr/>
          <p:nvPr/>
        </p:nvSpPr>
        <p:spPr>
          <a:xfrm>
            <a:off x="0" y="-427"/>
            <a:ext cx="9144000" cy="214290"/>
          </a:xfrm>
          <a:prstGeom prst="rect">
            <a:avLst/>
          </a:prstGeom>
          <a:solidFill>
            <a:srgbClr val="32BBE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90" name="Google Shape;190;p7"/>
          <p:cNvGrpSpPr/>
          <p:nvPr/>
        </p:nvGrpSpPr>
        <p:grpSpPr>
          <a:xfrm>
            <a:off x="0" y="6108575"/>
            <a:ext cx="9144000" cy="785700"/>
            <a:chOff x="0" y="6108575"/>
            <a:chExt cx="9144000" cy="785700"/>
          </a:xfrm>
        </p:grpSpPr>
        <p:sp>
          <p:nvSpPr>
            <p:cNvPr id="191" name="Google Shape;191;p7"/>
            <p:cNvSpPr/>
            <p:nvPr/>
          </p:nvSpPr>
          <p:spPr>
            <a:xfrm>
              <a:off x="0" y="6108575"/>
              <a:ext cx="9144000" cy="785700"/>
            </a:xfrm>
            <a:prstGeom prst="rect">
              <a:avLst/>
            </a:prstGeom>
            <a:solidFill>
              <a:srgbClr val="32BBED"/>
            </a:solidFill>
            <a:ln cap="flat" cmpd="sng" w="9525">
              <a:solidFill>
                <a:srgbClr val="32BBE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92" name="Google Shape;192;p7"/>
            <p:cNvPicPr preferRelativeResize="0"/>
            <p:nvPr/>
          </p:nvPicPr>
          <p:blipFill rotWithShape="1">
            <a:blip r:embed="rId3">
              <a:alphaModFix/>
            </a:blip>
            <a:srcRect b="0" l="0" r="0" t="0"/>
            <a:stretch/>
          </p:blipFill>
          <p:spPr>
            <a:xfrm>
              <a:off x="1417599" y="6163001"/>
              <a:ext cx="6768384" cy="656392"/>
            </a:xfrm>
            <a:prstGeom prst="rect">
              <a:avLst/>
            </a:prstGeom>
            <a:noFill/>
            <a:ln>
              <a:noFill/>
            </a:ln>
          </p:spPr>
        </p:pic>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96" name="Shape 196"/>
        <p:cNvGrpSpPr/>
        <p:nvPr/>
      </p:nvGrpSpPr>
      <p:grpSpPr>
        <a:xfrm>
          <a:off x="0" y="0"/>
          <a:ext cx="0" cy="0"/>
          <a:chOff x="0" y="0"/>
          <a:chExt cx="0" cy="0"/>
        </a:xfrm>
      </p:grpSpPr>
      <p:pic>
        <p:nvPicPr>
          <p:cNvPr descr="C:\Users\User\Desktop\REDES.png" id="197" name="Google Shape;197;p8"/>
          <p:cNvPicPr preferRelativeResize="0"/>
          <p:nvPr/>
        </p:nvPicPr>
        <p:blipFill rotWithShape="1">
          <a:blip r:embed="rId4">
            <a:alphaModFix/>
          </a:blip>
          <a:srcRect b="-28832" l="0" r="59323" t="-22812"/>
          <a:stretch/>
        </p:blipFill>
        <p:spPr>
          <a:xfrm>
            <a:off x="1886384" y="2928934"/>
            <a:ext cx="1743540" cy="642942"/>
          </a:xfrm>
          <a:prstGeom prst="rect">
            <a:avLst/>
          </a:prstGeom>
          <a:noFill/>
          <a:ln>
            <a:noFill/>
          </a:ln>
        </p:spPr>
      </p:pic>
      <p:sp>
        <p:nvSpPr>
          <p:cNvPr id="198" name="Google Shape;198;p8"/>
          <p:cNvSpPr txBox="1"/>
          <p:nvPr/>
        </p:nvSpPr>
        <p:spPr>
          <a:xfrm>
            <a:off x="3743772" y="2882003"/>
            <a:ext cx="4500594"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3600">
                <a:solidFill>
                  <a:schemeClr val="lt1"/>
                </a:solidFill>
                <a:latin typeface="Calibri"/>
                <a:ea typeface="Calibri"/>
                <a:cs typeface="Calibri"/>
                <a:sym typeface="Calibri"/>
              </a:rPr>
              <a:t>@PUniversitarias</a:t>
            </a:r>
            <a:endParaRPr b="1" sz="3600">
              <a:solidFill>
                <a:schemeClr val="lt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02" name="Shape 202"/>
        <p:cNvGrpSpPr/>
        <p:nvPr/>
      </p:nvGrpSpPr>
      <p:grpSpPr>
        <a:xfrm>
          <a:off x="0" y="0"/>
          <a:ext cx="0" cy="0"/>
          <a:chOff x="0" y="0"/>
          <a:chExt cx="0" cy="0"/>
        </a:xfrm>
      </p:grpSpPr>
      <p:pic>
        <p:nvPicPr>
          <p:cNvPr id="203" name="Google Shape;203;p9"/>
          <p:cNvPicPr preferRelativeResize="0"/>
          <p:nvPr/>
        </p:nvPicPr>
        <p:blipFill rotWithShape="1">
          <a:blip r:embed="rId4">
            <a:alphaModFix/>
          </a:blip>
          <a:srcRect b="0" l="0" r="0" t="0"/>
          <a:stretch/>
        </p:blipFill>
        <p:spPr>
          <a:xfrm>
            <a:off x="827584" y="2999802"/>
            <a:ext cx="7510892" cy="7284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2020-04-03T13:10:02Z</dcterms:created>
  <dc:creator>User</dc:creator>
</cp:coreProperties>
</file>